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handoutMasterIdLst>
    <p:handoutMasterId r:id="rId76"/>
  </p:handoutMasterIdLst>
  <p:sldIdLst>
    <p:sldId id="256" r:id="rId2"/>
    <p:sldId id="258" r:id="rId3"/>
    <p:sldId id="506" r:id="rId4"/>
    <p:sldId id="277" r:id="rId5"/>
    <p:sldId id="397" r:id="rId6"/>
    <p:sldId id="398" r:id="rId7"/>
    <p:sldId id="278" r:id="rId8"/>
    <p:sldId id="377" r:id="rId9"/>
    <p:sldId id="396" r:id="rId10"/>
    <p:sldId id="399" r:id="rId11"/>
    <p:sldId id="378" r:id="rId12"/>
    <p:sldId id="525" r:id="rId13"/>
    <p:sldId id="486" r:id="rId14"/>
    <p:sldId id="484" r:id="rId15"/>
    <p:sldId id="507" r:id="rId16"/>
    <p:sldId id="485" r:id="rId17"/>
    <p:sldId id="462" r:id="rId18"/>
    <p:sldId id="448" r:id="rId19"/>
    <p:sldId id="285" r:id="rId20"/>
    <p:sldId id="465" r:id="rId21"/>
    <p:sldId id="466" r:id="rId22"/>
    <p:sldId id="520" r:id="rId23"/>
    <p:sldId id="521" r:id="rId24"/>
    <p:sldId id="489" r:id="rId25"/>
    <p:sldId id="467" r:id="rId26"/>
    <p:sldId id="468" r:id="rId27"/>
    <p:sldId id="472" r:id="rId28"/>
    <p:sldId id="473" r:id="rId29"/>
    <p:sldId id="474" r:id="rId30"/>
    <p:sldId id="475" r:id="rId31"/>
    <p:sldId id="476" r:id="rId32"/>
    <p:sldId id="481" r:id="rId33"/>
    <p:sldId id="409" r:id="rId34"/>
    <p:sldId id="491" r:id="rId35"/>
    <p:sldId id="509" r:id="rId36"/>
    <p:sldId id="299" r:id="rId37"/>
    <p:sldId id="301" r:id="rId38"/>
    <p:sldId id="300" r:id="rId39"/>
    <p:sldId id="302" r:id="rId40"/>
    <p:sldId id="305" r:id="rId41"/>
    <p:sldId id="511" r:id="rId42"/>
    <p:sldId id="524" r:id="rId43"/>
    <p:sldId id="510" r:id="rId44"/>
    <p:sldId id="306" r:id="rId45"/>
    <p:sldId id="307" r:id="rId46"/>
    <p:sldId id="308" r:id="rId47"/>
    <p:sldId id="523" r:id="rId48"/>
    <p:sldId id="309" r:id="rId49"/>
    <p:sldId id="310" r:id="rId50"/>
    <p:sldId id="439" r:id="rId51"/>
    <p:sldId id="438" r:id="rId52"/>
    <p:sldId id="383" r:id="rId53"/>
    <p:sldId id="497" r:id="rId54"/>
    <p:sldId id="442" r:id="rId55"/>
    <p:sldId id="382" r:id="rId56"/>
    <p:sldId id="512" r:id="rId57"/>
    <p:sldId id="324" r:id="rId58"/>
    <p:sldId id="446" r:id="rId59"/>
    <p:sldId id="333" r:id="rId60"/>
    <p:sldId id="447" r:id="rId61"/>
    <p:sldId id="498" r:id="rId62"/>
    <p:sldId id="500" r:id="rId63"/>
    <p:sldId id="452" r:id="rId64"/>
    <p:sldId id="513" r:id="rId65"/>
    <p:sldId id="519" r:id="rId66"/>
    <p:sldId id="517" r:id="rId67"/>
    <p:sldId id="451" r:id="rId68"/>
    <p:sldId id="495" r:id="rId69"/>
    <p:sldId id="460" r:id="rId70"/>
    <p:sldId id="501" r:id="rId71"/>
    <p:sldId id="503" r:id="rId72"/>
    <p:sldId id="504" r:id="rId73"/>
    <p:sldId id="505" r:id="rId74"/>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0" autoAdjust="0"/>
    <p:restoredTop sz="88753" autoAdjust="0"/>
  </p:normalViewPr>
  <p:slideViewPr>
    <p:cSldViewPr>
      <p:cViewPr varScale="1">
        <p:scale>
          <a:sx n="102" d="100"/>
          <a:sy n="102" d="100"/>
        </p:scale>
        <p:origin x="163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inardi\Dropbox\Teaching\MathCamp\FunctionsToOptimiz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inardi\Dropbox\Teaching\MathCamp\FunctionsToOptimiz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488407699037604E-2"/>
          <c:y val="2.82524059492563E-2"/>
          <c:w val="0.91951159230096202"/>
          <c:h val="0.94349518810148703"/>
        </c:manualLayout>
      </c:layout>
      <c:lineChart>
        <c:grouping val="standard"/>
        <c:varyColors val="0"/>
        <c:ser>
          <c:idx val="1"/>
          <c:order val="0"/>
          <c:marker>
            <c:symbol val="none"/>
          </c:marker>
          <c:val>
            <c:numRef>
              <c:f>Sheet1!$D$8:$D$20</c:f>
              <c:numCache>
                <c:formatCode>General</c:formatCode>
                <c:ptCount val="13"/>
                <c:pt idx="0">
                  <c:v>0</c:v>
                </c:pt>
                <c:pt idx="1">
                  <c:v>7.2</c:v>
                </c:pt>
                <c:pt idx="2">
                  <c:v>12.8</c:v>
                </c:pt>
                <c:pt idx="3">
                  <c:v>16.8</c:v>
                </c:pt>
                <c:pt idx="4">
                  <c:v>19.2</c:v>
                </c:pt>
                <c:pt idx="5">
                  <c:v>20</c:v>
                </c:pt>
                <c:pt idx="6">
                  <c:v>19.2</c:v>
                </c:pt>
                <c:pt idx="7">
                  <c:v>16.79999999999999</c:v>
                </c:pt>
                <c:pt idx="8">
                  <c:v>12.8</c:v>
                </c:pt>
                <c:pt idx="9">
                  <c:v>7.2000000000000028</c:v>
                </c:pt>
                <c:pt idx="10">
                  <c:v>0</c:v>
                </c:pt>
                <c:pt idx="11">
                  <c:v>-8.8000000000000131</c:v>
                </c:pt>
                <c:pt idx="12">
                  <c:v>-19.2</c:v>
                </c:pt>
              </c:numCache>
            </c:numRef>
          </c:val>
          <c:smooth val="0"/>
          <c:extLst>
            <c:ext xmlns:c16="http://schemas.microsoft.com/office/drawing/2014/chart" uri="{C3380CC4-5D6E-409C-BE32-E72D297353CC}">
              <c16:uniqueId val="{00000000-811B-4E50-BBE1-F18D504FE059}"/>
            </c:ext>
          </c:extLst>
        </c:ser>
        <c:dLbls>
          <c:showLegendKey val="0"/>
          <c:showVal val="0"/>
          <c:showCatName val="0"/>
          <c:showSerName val="0"/>
          <c:showPercent val="0"/>
          <c:showBubbleSize val="0"/>
        </c:dLbls>
        <c:smooth val="0"/>
        <c:axId val="-2130233152"/>
        <c:axId val="-2130251984"/>
      </c:lineChart>
      <c:catAx>
        <c:axId val="-2130233152"/>
        <c:scaling>
          <c:orientation val="minMax"/>
        </c:scaling>
        <c:delete val="0"/>
        <c:axPos val="b"/>
        <c:majorTickMark val="out"/>
        <c:minorTickMark val="none"/>
        <c:tickLblPos val="nextTo"/>
        <c:crossAx val="-2130251984"/>
        <c:crosses val="autoZero"/>
        <c:auto val="1"/>
        <c:lblAlgn val="ctr"/>
        <c:lblOffset val="100"/>
        <c:noMultiLvlLbl val="0"/>
      </c:catAx>
      <c:valAx>
        <c:axId val="-2130251984"/>
        <c:scaling>
          <c:orientation val="minMax"/>
          <c:max val="20"/>
          <c:min val="-10"/>
        </c:scaling>
        <c:delete val="0"/>
        <c:axPos val="l"/>
        <c:majorGridlines/>
        <c:numFmt formatCode="General" sourceLinked="1"/>
        <c:majorTickMark val="out"/>
        <c:minorTickMark val="none"/>
        <c:tickLblPos val="nextTo"/>
        <c:crossAx val="-213023315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488407699037604E-2"/>
          <c:y val="2.82524059492563E-2"/>
          <c:w val="0.91951159230096202"/>
          <c:h val="0.94349518810148703"/>
        </c:manualLayout>
      </c:layout>
      <c:lineChart>
        <c:grouping val="standard"/>
        <c:varyColors val="0"/>
        <c:ser>
          <c:idx val="1"/>
          <c:order val="0"/>
          <c:marker>
            <c:symbol val="none"/>
          </c:marker>
          <c:val>
            <c:numRef>
              <c:f>Sheet1!$D$8:$D$20</c:f>
              <c:numCache>
                <c:formatCode>General</c:formatCode>
                <c:ptCount val="13"/>
                <c:pt idx="0">
                  <c:v>0</c:v>
                </c:pt>
                <c:pt idx="1">
                  <c:v>7.2</c:v>
                </c:pt>
                <c:pt idx="2">
                  <c:v>12.8</c:v>
                </c:pt>
                <c:pt idx="3">
                  <c:v>16.8</c:v>
                </c:pt>
                <c:pt idx="4">
                  <c:v>19.2</c:v>
                </c:pt>
                <c:pt idx="5">
                  <c:v>20</c:v>
                </c:pt>
                <c:pt idx="6">
                  <c:v>19.2</c:v>
                </c:pt>
                <c:pt idx="7">
                  <c:v>16.79999999999999</c:v>
                </c:pt>
                <c:pt idx="8">
                  <c:v>12.8</c:v>
                </c:pt>
                <c:pt idx="9">
                  <c:v>7.2000000000000028</c:v>
                </c:pt>
                <c:pt idx="10">
                  <c:v>0</c:v>
                </c:pt>
                <c:pt idx="11">
                  <c:v>-8.8000000000000131</c:v>
                </c:pt>
                <c:pt idx="12">
                  <c:v>-19.2</c:v>
                </c:pt>
              </c:numCache>
            </c:numRef>
          </c:val>
          <c:smooth val="0"/>
          <c:extLst>
            <c:ext xmlns:c16="http://schemas.microsoft.com/office/drawing/2014/chart" uri="{C3380CC4-5D6E-409C-BE32-E72D297353CC}">
              <c16:uniqueId val="{00000000-DE14-44F6-A882-8EB3F7D65BB1}"/>
            </c:ext>
          </c:extLst>
        </c:ser>
        <c:dLbls>
          <c:showLegendKey val="0"/>
          <c:showVal val="0"/>
          <c:showCatName val="0"/>
          <c:showSerName val="0"/>
          <c:showPercent val="0"/>
          <c:showBubbleSize val="0"/>
        </c:dLbls>
        <c:smooth val="0"/>
        <c:axId val="-2131137712"/>
        <c:axId val="-2135220784"/>
      </c:lineChart>
      <c:catAx>
        <c:axId val="-2131137712"/>
        <c:scaling>
          <c:orientation val="minMax"/>
        </c:scaling>
        <c:delete val="0"/>
        <c:axPos val="b"/>
        <c:majorTickMark val="out"/>
        <c:minorTickMark val="none"/>
        <c:tickLblPos val="nextTo"/>
        <c:crossAx val="-2135220784"/>
        <c:crosses val="autoZero"/>
        <c:auto val="1"/>
        <c:lblAlgn val="ctr"/>
        <c:lblOffset val="100"/>
        <c:noMultiLvlLbl val="0"/>
      </c:catAx>
      <c:valAx>
        <c:axId val="-2135220784"/>
        <c:scaling>
          <c:orientation val="minMax"/>
          <c:max val="20"/>
          <c:min val="-10"/>
        </c:scaling>
        <c:delete val="0"/>
        <c:axPos val="l"/>
        <c:majorGridlines/>
        <c:numFmt formatCode="General" sourceLinked="1"/>
        <c:majorTickMark val="out"/>
        <c:minorTickMark val="none"/>
        <c:tickLblPos val="nextTo"/>
        <c:crossAx val="-213113771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1963"/>
          </a:xfrm>
          <a:prstGeom prst="rect">
            <a:avLst/>
          </a:prstGeom>
        </p:spPr>
        <p:txBody>
          <a:bodyPr vert="horz" lIns="91425" tIns="45713" rIns="91425" bIns="45713"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61963"/>
          </a:xfrm>
          <a:prstGeom prst="rect">
            <a:avLst/>
          </a:prstGeom>
        </p:spPr>
        <p:txBody>
          <a:bodyPr vert="horz" lIns="91425" tIns="45713" rIns="91425" bIns="45713" rtlCol="0"/>
          <a:lstStyle>
            <a:lvl1pPr algn="r">
              <a:defRPr sz="1200"/>
            </a:lvl1pPr>
          </a:lstStyle>
          <a:p>
            <a:fld id="{F26AB65B-3C6D-4462-A3EF-6F2E53FD8CA5}" type="datetimeFigureOut">
              <a:rPr lang="en-US" smtClean="0"/>
              <a:t>8/24/2016</a:t>
            </a:fld>
            <a:endParaRPr lang="en-US"/>
          </a:p>
        </p:txBody>
      </p:sp>
      <p:sp>
        <p:nvSpPr>
          <p:cNvPr id="4" name="Footer Placeholder 3"/>
          <p:cNvSpPr>
            <a:spLocks noGrp="1"/>
          </p:cNvSpPr>
          <p:nvPr>
            <p:ph type="ftr" sz="quarter" idx="2"/>
          </p:nvPr>
        </p:nvSpPr>
        <p:spPr>
          <a:xfrm>
            <a:off x="0" y="8775685"/>
            <a:ext cx="2971800" cy="461963"/>
          </a:xfrm>
          <a:prstGeom prst="rect">
            <a:avLst/>
          </a:prstGeom>
        </p:spPr>
        <p:txBody>
          <a:bodyPr vert="horz" lIns="91425" tIns="45713" rIns="91425"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5"/>
            <a:ext cx="2971800" cy="461963"/>
          </a:xfrm>
          <a:prstGeom prst="rect">
            <a:avLst/>
          </a:prstGeom>
        </p:spPr>
        <p:txBody>
          <a:bodyPr vert="horz" lIns="91425" tIns="45713" rIns="91425" bIns="45713" rtlCol="0" anchor="b"/>
          <a:lstStyle>
            <a:lvl1pPr algn="r">
              <a:defRPr sz="1200"/>
            </a:lvl1pPr>
          </a:lstStyle>
          <a:p>
            <a:fld id="{3D6AFF8B-EFE7-4077-8CEE-458100C84B94}" type="slidenum">
              <a:rPr lang="en-US" smtClean="0"/>
              <a:t>‹#›</a:t>
            </a:fld>
            <a:endParaRPr lang="en-US"/>
          </a:p>
        </p:txBody>
      </p:sp>
    </p:spTree>
    <p:extLst>
      <p:ext uri="{BB962C8B-B14F-4D97-AF65-F5344CB8AC3E}">
        <p14:creationId xmlns:p14="http://schemas.microsoft.com/office/powerpoint/2010/main" val="1460089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1963"/>
          </a:xfrm>
          <a:prstGeom prst="rect">
            <a:avLst/>
          </a:prstGeom>
        </p:spPr>
        <p:txBody>
          <a:bodyPr vert="horz" lIns="91425" tIns="45713" rIns="91425" bIns="45713" rtlCol="0"/>
          <a:lstStyle>
            <a:lvl1pPr algn="l">
              <a:defRPr sz="1200"/>
            </a:lvl1pPr>
          </a:lstStyle>
          <a:p>
            <a:endParaRPr lang="en-US"/>
          </a:p>
        </p:txBody>
      </p:sp>
      <p:sp>
        <p:nvSpPr>
          <p:cNvPr id="3" name="Date Placeholder 2"/>
          <p:cNvSpPr>
            <a:spLocks noGrp="1"/>
          </p:cNvSpPr>
          <p:nvPr>
            <p:ph type="dt" idx="1"/>
          </p:nvPr>
        </p:nvSpPr>
        <p:spPr>
          <a:xfrm>
            <a:off x="3884613" y="1"/>
            <a:ext cx="2971800" cy="461963"/>
          </a:xfrm>
          <a:prstGeom prst="rect">
            <a:avLst/>
          </a:prstGeom>
        </p:spPr>
        <p:txBody>
          <a:bodyPr vert="horz" lIns="91425" tIns="45713" rIns="91425" bIns="45713" rtlCol="0"/>
          <a:lstStyle>
            <a:lvl1pPr algn="r">
              <a:defRPr sz="1200"/>
            </a:lvl1pPr>
          </a:lstStyle>
          <a:p>
            <a:fld id="{B992AC58-5CF7-40E8-B884-94377A71B2CE}" type="datetimeFigureOut">
              <a:rPr lang="en-US" smtClean="0"/>
              <a:t>8/24/2016</a:t>
            </a:fld>
            <a:endParaRPr lang="en-US"/>
          </a:p>
        </p:txBody>
      </p:sp>
      <p:sp>
        <p:nvSpPr>
          <p:cNvPr id="4" name="Slide Image Placeholder 3"/>
          <p:cNvSpPr>
            <a:spLocks noGrp="1" noRot="1" noChangeAspect="1"/>
          </p:cNvSpPr>
          <p:nvPr>
            <p:ph type="sldImg" idx="2"/>
          </p:nvPr>
        </p:nvSpPr>
        <p:spPr>
          <a:xfrm>
            <a:off x="1120775" y="693738"/>
            <a:ext cx="4618038" cy="3463925"/>
          </a:xfrm>
          <a:prstGeom prst="rect">
            <a:avLst/>
          </a:prstGeom>
          <a:noFill/>
          <a:ln w="12700">
            <a:solidFill>
              <a:prstClr val="black"/>
            </a:solidFill>
          </a:ln>
        </p:spPr>
        <p:txBody>
          <a:bodyPr vert="horz" lIns="91425" tIns="45713" rIns="91425" bIns="45713" rtlCol="0" anchor="ctr"/>
          <a:lstStyle/>
          <a:p>
            <a:endParaRPr lang="en-US"/>
          </a:p>
        </p:txBody>
      </p:sp>
      <p:sp>
        <p:nvSpPr>
          <p:cNvPr id="5" name="Notes Placeholder 4"/>
          <p:cNvSpPr>
            <a:spLocks noGrp="1"/>
          </p:cNvSpPr>
          <p:nvPr>
            <p:ph type="body" sz="quarter" idx="3"/>
          </p:nvPr>
        </p:nvSpPr>
        <p:spPr>
          <a:xfrm>
            <a:off x="685800" y="4388645"/>
            <a:ext cx="5486400" cy="4157663"/>
          </a:xfrm>
          <a:prstGeom prst="rect">
            <a:avLst/>
          </a:prstGeom>
        </p:spPr>
        <p:txBody>
          <a:bodyPr vert="horz" lIns="91425" tIns="45713" rIns="91425"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685"/>
            <a:ext cx="2971800" cy="461963"/>
          </a:xfrm>
          <a:prstGeom prst="rect">
            <a:avLst/>
          </a:prstGeom>
        </p:spPr>
        <p:txBody>
          <a:bodyPr vert="horz" lIns="91425" tIns="45713" rIns="91425"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5"/>
            <a:ext cx="2971800" cy="461963"/>
          </a:xfrm>
          <a:prstGeom prst="rect">
            <a:avLst/>
          </a:prstGeom>
        </p:spPr>
        <p:txBody>
          <a:bodyPr vert="horz" lIns="91425" tIns="45713" rIns="91425" bIns="45713" rtlCol="0" anchor="b"/>
          <a:lstStyle>
            <a:lvl1pPr algn="r">
              <a:defRPr sz="1200"/>
            </a:lvl1pPr>
          </a:lstStyle>
          <a:p>
            <a:fld id="{EF792C65-F721-462B-AE6E-6769EE1780B5}" type="slidenum">
              <a:rPr lang="en-US" smtClean="0"/>
              <a:t>‹#›</a:t>
            </a:fld>
            <a:endParaRPr lang="en-US"/>
          </a:p>
        </p:txBody>
      </p:sp>
    </p:spTree>
    <p:extLst>
      <p:ext uri="{BB962C8B-B14F-4D97-AF65-F5344CB8AC3E}">
        <p14:creationId xmlns:p14="http://schemas.microsoft.com/office/powerpoint/2010/main" val="148161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using the command: </a:t>
            </a:r>
            <a:r>
              <a:rPr lang="en-US" dirty="0" err="1"/>
              <a:t>insheet</a:t>
            </a:r>
            <a:r>
              <a:rPr lang="en-US" dirty="0"/>
              <a:t> using Cars.csv</a:t>
            </a:r>
          </a:p>
        </p:txBody>
      </p:sp>
      <p:sp>
        <p:nvSpPr>
          <p:cNvPr id="4" name="Slide Number Placeholder 3"/>
          <p:cNvSpPr>
            <a:spLocks noGrp="1"/>
          </p:cNvSpPr>
          <p:nvPr>
            <p:ph type="sldNum" sz="quarter" idx="10"/>
          </p:nvPr>
        </p:nvSpPr>
        <p:spPr/>
        <p:txBody>
          <a:bodyPr/>
          <a:lstStyle/>
          <a:p>
            <a:fld id="{EF792C65-F721-462B-AE6E-6769EE1780B5}" type="slidenum">
              <a:rPr lang="en-US" smtClean="0"/>
              <a:t>2</a:t>
            </a:fld>
            <a:endParaRPr lang="en-US"/>
          </a:p>
        </p:txBody>
      </p:sp>
    </p:spTree>
    <p:extLst>
      <p:ext uri="{BB962C8B-B14F-4D97-AF65-F5344CB8AC3E}">
        <p14:creationId xmlns:p14="http://schemas.microsoft.com/office/powerpoint/2010/main" val="2350844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a:t>
            </a:r>
            <a:r>
              <a:rPr lang="en-US" dirty="0" err="1"/>
              <a:t>ln</a:t>
            </a:r>
            <a:r>
              <a:rPr lang="en-US" dirty="0"/>
              <a:t> (x)  = log e (x)  , and  </a:t>
            </a:r>
            <a:r>
              <a:rPr lang="en-US" dirty="0" err="1"/>
              <a:t>ln</a:t>
            </a:r>
            <a:r>
              <a:rPr lang="en-US" dirty="0"/>
              <a:t> e=1</a:t>
            </a:r>
          </a:p>
        </p:txBody>
      </p:sp>
      <p:sp>
        <p:nvSpPr>
          <p:cNvPr id="4" name="Slide Number Placeholder 3"/>
          <p:cNvSpPr>
            <a:spLocks noGrp="1"/>
          </p:cNvSpPr>
          <p:nvPr>
            <p:ph type="sldNum" sz="quarter" idx="10"/>
          </p:nvPr>
        </p:nvSpPr>
        <p:spPr/>
        <p:txBody>
          <a:bodyPr/>
          <a:lstStyle/>
          <a:p>
            <a:fld id="{EF792C65-F721-462B-AE6E-6769EE1780B5}" type="slidenum">
              <a:rPr lang="en-US" smtClean="0"/>
              <a:t>52</a:t>
            </a:fld>
            <a:endParaRPr lang="en-US"/>
          </a:p>
        </p:txBody>
      </p:sp>
    </p:spTree>
    <p:extLst>
      <p:ext uri="{BB962C8B-B14F-4D97-AF65-F5344CB8AC3E}">
        <p14:creationId xmlns:p14="http://schemas.microsoft.com/office/powerpoint/2010/main" val="1407144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66</a:t>
            </a:fld>
            <a:endParaRPr lang="en-US"/>
          </a:p>
        </p:txBody>
      </p:sp>
    </p:spTree>
    <p:extLst>
      <p:ext uri="{BB962C8B-B14F-4D97-AF65-F5344CB8AC3E}">
        <p14:creationId xmlns:p14="http://schemas.microsoft.com/office/powerpoint/2010/main" val="2446343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Hourly</a:t>
            </a:r>
            <a:r>
              <a:rPr lang="en-US" baseline="0" dirty="0"/>
              <a:t> average for cars and travel time. </a:t>
            </a:r>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8</a:t>
            </a:fld>
            <a:endParaRPr lang="en-US"/>
          </a:p>
        </p:txBody>
      </p:sp>
    </p:spTree>
    <p:extLst>
      <p:ext uri="{BB962C8B-B14F-4D97-AF65-F5344CB8AC3E}">
        <p14:creationId xmlns:p14="http://schemas.microsoft.com/office/powerpoint/2010/main" val="180478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9</a:t>
            </a:fld>
            <a:endParaRPr lang="en-US"/>
          </a:p>
        </p:txBody>
      </p:sp>
    </p:spTree>
    <p:extLst>
      <p:ext uri="{BB962C8B-B14F-4D97-AF65-F5344CB8AC3E}">
        <p14:creationId xmlns:p14="http://schemas.microsoft.com/office/powerpoint/2010/main" val="354770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a:t>
            </a:r>
            <a:r>
              <a:rPr lang="en-US" baseline="0" dirty="0"/>
              <a:t> (excluding outliers), lower quartile (25% data less than this value), median, upper quartile, max, outliers. </a:t>
            </a:r>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14</a:t>
            </a:fld>
            <a:endParaRPr lang="en-US"/>
          </a:p>
        </p:txBody>
      </p:sp>
    </p:spTree>
    <p:extLst>
      <p:ext uri="{BB962C8B-B14F-4D97-AF65-F5344CB8AC3E}">
        <p14:creationId xmlns:p14="http://schemas.microsoft.com/office/powerpoint/2010/main" val="4051048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This</a:t>
            </a:r>
            <a:r>
              <a:rPr lang="en-US" sz="1200" b="0" i="0" kern="1200" baseline="0" dirty="0">
                <a:solidFill>
                  <a:schemeClr val="tx1"/>
                </a:solidFill>
                <a:effectLst/>
                <a:latin typeface="+mn-lt"/>
                <a:ea typeface="+mn-ea"/>
                <a:cs typeface="+mn-cs"/>
              </a:rPr>
              <a:t> means: </a:t>
            </a:r>
            <a:r>
              <a:rPr lang="en-US" sz="1200" b="0" i="0" kern="1200" dirty="0">
                <a:solidFill>
                  <a:schemeClr val="tx1"/>
                </a:solidFill>
                <a:effectLst/>
                <a:latin typeface="+mn-lt"/>
                <a:ea typeface="+mn-ea"/>
                <a:cs typeface="+mn-cs"/>
              </a:rPr>
              <a:t>95% of the time, when we calculate a confidence interval in this way (take a</a:t>
            </a:r>
            <a:r>
              <a:rPr lang="en-US" sz="1200" b="0" i="0" kern="1200" baseline="0" dirty="0">
                <a:solidFill>
                  <a:schemeClr val="tx1"/>
                </a:solidFill>
                <a:effectLst/>
                <a:latin typeface="+mn-lt"/>
                <a:ea typeface="+mn-ea"/>
                <a:cs typeface="+mn-cs"/>
              </a:rPr>
              <a:t> sample and compute the CI)</a:t>
            </a:r>
            <a:r>
              <a:rPr lang="en-US" sz="1200" b="0" i="0" kern="1200" dirty="0">
                <a:solidFill>
                  <a:schemeClr val="tx1"/>
                </a:solidFill>
                <a:effectLst/>
                <a:latin typeface="+mn-lt"/>
                <a:ea typeface="+mn-ea"/>
                <a:cs typeface="+mn-cs"/>
              </a:rPr>
              <a:t>, the true mean will be between the two values. 5% of the time, it will not. </a:t>
            </a:r>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15</a:t>
            </a:fld>
            <a:endParaRPr lang="en-US"/>
          </a:p>
        </p:txBody>
      </p:sp>
    </p:spTree>
    <p:extLst>
      <p:ext uri="{BB962C8B-B14F-4D97-AF65-F5344CB8AC3E}">
        <p14:creationId xmlns:p14="http://schemas.microsoft.com/office/powerpoint/2010/main" val="1195161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27</a:t>
            </a:fld>
            <a:endParaRPr lang="en-US"/>
          </a:p>
        </p:txBody>
      </p:sp>
    </p:spTree>
    <p:extLst>
      <p:ext uri="{BB962C8B-B14F-4D97-AF65-F5344CB8AC3E}">
        <p14:creationId xmlns:p14="http://schemas.microsoft.com/office/powerpoint/2010/main" val="3547706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92C65-F721-462B-AE6E-6769EE1780B5}" type="slidenum">
              <a:rPr lang="en-US" smtClean="0"/>
              <a:t>35</a:t>
            </a:fld>
            <a:endParaRPr lang="en-US"/>
          </a:p>
        </p:txBody>
      </p:sp>
    </p:spTree>
    <p:extLst>
      <p:ext uri="{BB962C8B-B14F-4D97-AF65-F5344CB8AC3E}">
        <p14:creationId xmlns:p14="http://schemas.microsoft.com/office/powerpoint/2010/main" val="3547706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27.04 - 25</a:t>
            </a:r>
          </a:p>
        </p:txBody>
      </p:sp>
      <p:sp>
        <p:nvSpPr>
          <p:cNvPr id="4" name="Slide Number Placeholder 3"/>
          <p:cNvSpPr>
            <a:spLocks noGrp="1"/>
          </p:cNvSpPr>
          <p:nvPr>
            <p:ph type="sldNum" sz="quarter" idx="10"/>
          </p:nvPr>
        </p:nvSpPr>
        <p:spPr/>
        <p:txBody>
          <a:bodyPr/>
          <a:lstStyle/>
          <a:p>
            <a:fld id="{EF792C65-F721-462B-AE6E-6769EE1780B5}" type="slidenum">
              <a:rPr lang="en-US" smtClean="0"/>
              <a:t>41</a:t>
            </a:fld>
            <a:endParaRPr lang="en-US"/>
          </a:p>
        </p:txBody>
      </p:sp>
    </p:spTree>
    <p:extLst>
      <p:ext uri="{BB962C8B-B14F-4D97-AF65-F5344CB8AC3E}">
        <p14:creationId xmlns:p14="http://schemas.microsoft.com/office/powerpoint/2010/main" val="1026843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27.04 - 25</a:t>
            </a:r>
          </a:p>
        </p:txBody>
      </p:sp>
      <p:sp>
        <p:nvSpPr>
          <p:cNvPr id="4" name="Slide Number Placeholder 3"/>
          <p:cNvSpPr>
            <a:spLocks noGrp="1"/>
          </p:cNvSpPr>
          <p:nvPr>
            <p:ph type="sldNum" sz="quarter" idx="10"/>
          </p:nvPr>
        </p:nvSpPr>
        <p:spPr/>
        <p:txBody>
          <a:bodyPr/>
          <a:lstStyle/>
          <a:p>
            <a:fld id="{EF792C65-F721-462B-AE6E-6769EE1780B5}" type="slidenum">
              <a:rPr lang="en-US" smtClean="0"/>
              <a:t>42</a:t>
            </a:fld>
            <a:endParaRPr lang="en-US"/>
          </a:p>
        </p:txBody>
      </p:sp>
    </p:spTree>
    <p:extLst>
      <p:ext uri="{BB962C8B-B14F-4D97-AF65-F5344CB8AC3E}">
        <p14:creationId xmlns:p14="http://schemas.microsoft.com/office/powerpoint/2010/main" val="2987508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B58DAD-A0B9-4323-BF9A-16D421D02D87}"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42895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B58DAD-A0B9-4323-BF9A-16D421D02D87}"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316531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B58DAD-A0B9-4323-BF9A-16D421D02D87}"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47548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B58DAD-A0B9-4323-BF9A-16D421D02D87}"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1352391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58DAD-A0B9-4323-BF9A-16D421D02D87}"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185699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B58DAD-A0B9-4323-BF9A-16D421D02D87}"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1984002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B58DAD-A0B9-4323-BF9A-16D421D02D87}" type="datetimeFigureOut">
              <a:rPr lang="en-US" smtClean="0"/>
              <a:t>8/24/2016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390213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B58DAD-A0B9-4323-BF9A-16D421D02D87}" type="datetimeFigureOut">
              <a:rPr lang="en-US" smtClean="0"/>
              <a:t>8/24/2016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322683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58DAD-A0B9-4323-BF9A-16D421D02D87}" type="datetimeFigureOut">
              <a:rPr lang="en-US" smtClean="0"/>
              <a:t>8/24/2016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210532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B58DAD-A0B9-4323-BF9A-16D421D02D87}"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3283188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B58DAD-A0B9-4323-BF9A-16D421D02D87}"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F5FAA-24B4-4417-BE83-7BF05A09E210}" type="slidenum">
              <a:rPr lang="en-US" smtClean="0"/>
              <a:t>‹#›</a:t>
            </a:fld>
            <a:endParaRPr lang="en-US"/>
          </a:p>
        </p:txBody>
      </p:sp>
    </p:spTree>
    <p:extLst>
      <p:ext uri="{BB962C8B-B14F-4D97-AF65-F5344CB8AC3E}">
        <p14:creationId xmlns:p14="http://schemas.microsoft.com/office/powerpoint/2010/main" val="1467668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58DAD-A0B9-4323-BF9A-16D421D02D87}" type="datetimeFigureOut">
              <a:rPr lang="en-US" smtClean="0"/>
              <a:t>8/24/2016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F5FAA-24B4-4417-BE83-7BF05A09E210}" type="slidenum">
              <a:rPr lang="en-US" smtClean="0"/>
              <a:t>‹#›</a:t>
            </a:fld>
            <a:endParaRPr lang="en-US"/>
          </a:p>
        </p:txBody>
      </p:sp>
    </p:spTree>
    <p:extLst>
      <p:ext uri="{BB962C8B-B14F-4D97-AF65-F5344CB8AC3E}">
        <p14:creationId xmlns:p14="http://schemas.microsoft.com/office/powerpoint/2010/main" val="217418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inardi.gspia.pitt.edu/?page_id=56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linardi@pitt.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rapidtables.com/math/number/exponent.htm#quotient" TargetMode="External"/><Relationship Id="rId2" Type="http://schemas.openxmlformats.org/officeDocument/2006/relationships/hyperlink" Target="http://www.rapidtables.com/math/number/exponent.htm#product" TargetMode="External"/><Relationship Id="rId1" Type="http://schemas.openxmlformats.org/officeDocument/2006/relationships/slideLayout" Target="../slideLayouts/slideLayout2.xml"/><Relationship Id="rId4" Type="http://schemas.openxmlformats.org/officeDocument/2006/relationships/hyperlink" Target="http://www.rapidtables.com/math/number/exponent.htm#power"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8.emf"/><Relationship Id="rId1" Type="http://schemas.openxmlformats.org/officeDocument/2006/relationships/slideLayout" Target="../slideLayouts/slideLayout2.xml"/><Relationship Id="rId5" Type="http://schemas.openxmlformats.org/officeDocument/2006/relationships/image" Target="../media/image19.gif"/><Relationship Id="rId4" Type="http://schemas.openxmlformats.org/officeDocument/2006/relationships/image" Target="../media/image23.jpeg"/></Relationships>
</file>

<file path=ppt/slides/_rels/slide5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581400"/>
            <a:ext cx="8305800" cy="1450975"/>
          </a:xfrm>
        </p:spPr>
        <p:txBody>
          <a:bodyPr/>
          <a:lstStyle/>
          <a:p>
            <a:r>
              <a:rPr lang="en-US" dirty="0"/>
              <a:t>2016 GSPIA Amazing Analytics Race</a:t>
            </a:r>
          </a:p>
        </p:txBody>
      </p:sp>
      <p:sp>
        <p:nvSpPr>
          <p:cNvPr id="3" name="Subtitle 2"/>
          <p:cNvSpPr>
            <a:spLocks noGrp="1"/>
          </p:cNvSpPr>
          <p:nvPr>
            <p:ph type="subTitle" idx="1"/>
          </p:nvPr>
        </p:nvSpPr>
        <p:spPr>
          <a:xfrm>
            <a:off x="1371600" y="4876800"/>
            <a:ext cx="6400800" cy="1752600"/>
          </a:xfrm>
        </p:spPr>
        <p:txBody>
          <a:bodyPr/>
          <a:lstStyle/>
          <a:p>
            <a:r>
              <a:rPr lang="en-US" dirty="0"/>
              <a:t>Wednesday Training Camp</a:t>
            </a:r>
          </a:p>
          <a:p>
            <a:r>
              <a:rPr lang="en-US" sz="2000" dirty="0"/>
              <a:t>Sera </a:t>
            </a:r>
            <a:r>
              <a:rPr lang="en-US" sz="2000" dirty="0" err="1"/>
              <a:t>Linardi</a:t>
            </a:r>
            <a:endParaRPr lang="en-US" sz="2000" dirty="0"/>
          </a:p>
          <a:p>
            <a:r>
              <a:rPr lang="en-US" sz="2000" dirty="0"/>
              <a:t>Assistant Professor of Economics</a:t>
            </a:r>
          </a:p>
        </p:txBody>
      </p:sp>
      <p:pic>
        <p:nvPicPr>
          <p:cNvPr id="29698" name="Picture 2" descr="http://graphics8.nytimes.com/images/2013/04/22/sports/22london-marathon_4/22london-marathon_4-article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00025"/>
            <a:ext cx="57150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353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1. random variable</a:t>
            </a:r>
          </a:p>
          <a:p>
            <a:pPr marL="0" indent="0">
              <a:buNone/>
            </a:pPr>
            <a:endParaRPr lang="en-US" dirty="0"/>
          </a:p>
          <a:p>
            <a:pPr marL="0" indent="0">
              <a:buNone/>
            </a:pPr>
            <a:r>
              <a:rPr lang="en-US" dirty="0"/>
              <a:t>How long does it take to travel through the highway? </a:t>
            </a:r>
          </a:p>
        </p:txBody>
      </p:sp>
      <p:pic>
        <p:nvPicPr>
          <p:cNvPr id="5"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3451152"/>
            <a:ext cx="1428750" cy="118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47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Random variable</a:t>
            </a:r>
          </a:p>
        </p:txBody>
      </p:sp>
      <p:sp>
        <p:nvSpPr>
          <p:cNvPr id="3" name="Content Placeholder 2"/>
          <p:cNvSpPr>
            <a:spLocks noGrp="1"/>
          </p:cNvSpPr>
          <p:nvPr>
            <p:ph idx="1"/>
          </p:nvPr>
        </p:nvSpPr>
        <p:spPr>
          <a:xfrm>
            <a:off x="457200" y="1219201"/>
            <a:ext cx="8382000" cy="5410200"/>
          </a:xfrm>
        </p:spPr>
        <p:txBody>
          <a:bodyPr>
            <a:normAutofit fontScale="92500" lnSpcReduction="20000"/>
          </a:bodyPr>
          <a:lstStyle/>
          <a:p>
            <a:pPr marL="0" indent="0">
              <a:buNone/>
            </a:pPr>
            <a:r>
              <a:rPr lang="en-US" sz="2800" dirty="0"/>
              <a:t>How long does it take to travel 20 miles on a city highway at 8am in the morning? Hands = 20 </a:t>
            </a:r>
            <a:r>
              <a:rPr lang="en-US" sz="2800" dirty="0" err="1"/>
              <a:t>mins</a:t>
            </a:r>
            <a:r>
              <a:rPr lang="en-US" sz="2800" dirty="0"/>
              <a:t>, 30 </a:t>
            </a:r>
            <a:r>
              <a:rPr lang="en-US" sz="2800" dirty="0" err="1"/>
              <a:t>mins</a:t>
            </a:r>
            <a:r>
              <a:rPr lang="en-US" sz="2800" dirty="0"/>
              <a:t>, 40 </a:t>
            </a:r>
            <a:r>
              <a:rPr lang="en-US" sz="2800" dirty="0" err="1"/>
              <a:t>mins</a:t>
            </a:r>
            <a:endParaRPr lang="en-US" sz="2800" dirty="0"/>
          </a:p>
          <a:p>
            <a:pPr marL="0" indent="0">
              <a:buNone/>
            </a:pPr>
            <a:endParaRPr lang="en-US" sz="2800" dirty="0"/>
          </a:p>
          <a:p>
            <a:r>
              <a:rPr lang="en-US" sz="2800" dirty="0"/>
              <a:t>Different day, same highway, same hour in day = different travel time.</a:t>
            </a:r>
          </a:p>
          <a:p>
            <a:r>
              <a:rPr lang="en-US" sz="2800" dirty="0"/>
              <a:t>Statistics is learning to get the information out of this uncertainty.</a:t>
            </a:r>
          </a:p>
          <a:p>
            <a:r>
              <a:rPr lang="en-US" sz="2800" dirty="0"/>
              <a:t>‘Time needed to travel’ is a random variable = the value is subject to variation due to chance. </a:t>
            </a:r>
          </a:p>
          <a:p>
            <a:endParaRPr lang="en-US" sz="2800" dirty="0"/>
          </a:p>
          <a:p>
            <a:r>
              <a:rPr lang="en-US" sz="2800" dirty="0"/>
              <a:t>Is what is written on this board </a:t>
            </a:r>
            <a:r>
              <a:rPr lang="en-US" sz="2800" dirty="0" smtClean="0"/>
              <a:t>ALL the </a:t>
            </a:r>
            <a:r>
              <a:rPr lang="en-US" sz="2800" dirty="0"/>
              <a:t>possible travel </a:t>
            </a:r>
            <a:r>
              <a:rPr lang="en-US" sz="2800" dirty="0" smtClean="0"/>
              <a:t>times </a:t>
            </a:r>
            <a:r>
              <a:rPr lang="en-US" sz="2800" dirty="0"/>
              <a:t>for 20 miles? No. That would be the </a:t>
            </a:r>
            <a:r>
              <a:rPr lang="en-US" sz="2800" i="1" dirty="0"/>
              <a:t>population</a:t>
            </a:r>
            <a:r>
              <a:rPr lang="en-US" sz="2800" dirty="0"/>
              <a:t>. This is a </a:t>
            </a:r>
            <a:r>
              <a:rPr lang="en-US" sz="2800" i="1" dirty="0"/>
              <a:t>sample</a:t>
            </a:r>
            <a:r>
              <a:rPr lang="en-US" sz="2800" dirty="0"/>
              <a:t>.  We usually only observe a sample of realizations of the random variable of interest.</a:t>
            </a:r>
          </a:p>
          <a:p>
            <a:endParaRPr lang="en-US" dirty="0"/>
          </a:p>
        </p:txBody>
      </p:sp>
    </p:spTree>
    <p:extLst>
      <p:ext uri="{BB962C8B-B14F-4D97-AF65-F5344CB8AC3E}">
        <p14:creationId xmlns:p14="http://schemas.microsoft.com/office/powerpoint/2010/main" val="1919479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dirty="0" smtClean="0"/>
              <a:t>Distribution: what the population looks like </a:t>
            </a:r>
            <a:endParaRPr lang="en-US" sz="3200" dirty="0"/>
          </a:p>
        </p:txBody>
      </p:sp>
      <p:sp>
        <p:nvSpPr>
          <p:cNvPr id="3" name="Content Placeholder 2"/>
          <p:cNvSpPr>
            <a:spLocks noGrp="1"/>
          </p:cNvSpPr>
          <p:nvPr>
            <p:ph idx="1"/>
          </p:nvPr>
        </p:nvSpPr>
        <p:spPr>
          <a:xfrm>
            <a:off x="457200" y="3505200"/>
            <a:ext cx="8229600" cy="2819400"/>
          </a:xfrm>
        </p:spPr>
        <p:txBody>
          <a:bodyPr>
            <a:normAutofit fontScale="47500" lnSpcReduction="20000"/>
          </a:bodyPr>
          <a:lstStyle/>
          <a:p>
            <a:r>
              <a:rPr lang="en-US" dirty="0" smtClean="0"/>
              <a:t>Suppose this is all possible values of travel time and how likely you are to get any of them. Suppose the mean </a:t>
            </a:r>
            <a:r>
              <a:rPr lang="en-US" dirty="0" smtClean="0"/>
              <a:t>is 20 minutes, and the “standard deviation” is 5 minutes. Bigger standard deviation = more variability. </a:t>
            </a:r>
          </a:p>
          <a:p>
            <a:r>
              <a:rPr lang="en-US" dirty="0" smtClean="0"/>
              <a:t>This is a normal distribution: notice its symmetric about its mean. </a:t>
            </a:r>
          </a:p>
          <a:p>
            <a:r>
              <a:rPr lang="en-US" dirty="0" smtClean="0"/>
              <a:t>Things follow some simple rules with the normal distribution:</a:t>
            </a:r>
            <a:endParaRPr lang="en-US" dirty="0"/>
          </a:p>
          <a:p>
            <a:r>
              <a:rPr lang="en-US" dirty="0" err="1"/>
              <a:t>Prob</a:t>
            </a:r>
            <a:r>
              <a:rPr lang="en-US" dirty="0"/>
              <a:t> of being late when you give yourself </a:t>
            </a:r>
            <a:r>
              <a:rPr lang="en-US" dirty="0" smtClean="0"/>
              <a:t>20</a:t>
            </a:r>
            <a:r>
              <a:rPr lang="en-US" dirty="0" smtClean="0"/>
              <a:t> </a:t>
            </a:r>
            <a:r>
              <a:rPr lang="en-US" dirty="0"/>
              <a:t>minutes is  (100%) / 2 = 50%</a:t>
            </a:r>
          </a:p>
          <a:p>
            <a:r>
              <a:rPr lang="en-US" dirty="0" err="1"/>
              <a:t>Prob</a:t>
            </a:r>
            <a:r>
              <a:rPr lang="en-US" dirty="0"/>
              <a:t> of being late when you give yourself </a:t>
            </a:r>
            <a:r>
              <a:rPr lang="en-US" dirty="0" smtClean="0"/>
              <a:t>20</a:t>
            </a:r>
            <a:r>
              <a:rPr lang="en-US" dirty="0" smtClean="0"/>
              <a:t>+</a:t>
            </a:r>
            <a:r>
              <a:rPr lang="en-US" dirty="0"/>
              <a:t>5</a:t>
            </a:r>
            <a:r>
              <a:rPr lang="en-US" dirty="0" smtClean="0"/>
              <a:t> </a:t>
            </a:r>
            <a:r>
              <a:rPr lang="en-US" dirty="0"/>
              <a:t>minutes is  (100%-68%) / 2 = 16%</a:t>
            </a:r>
          </a:p>
          <a:p>
            <a:r>
              <a:rPr lang="en-US" dirty="0" err="1"/>
              <a:t>Prob</a:t>
            </a:r>
            <a:r>
              <a:rPr lang="en-US" dirty="0"/>
              <a:t> of being late when you give yourself </a:t>
            </a:r>
            <a:r>
              <a:rPr lang="en-US" dirty="0" smtClean="0"/>
              <a:t>20</a:t>
            </a:r>
            <a:r>
              <a:rPr lang="en-US" dirty="0" smtClean="0"/>
              <a:t>-</a:t>
            </a:r>
            <a:r>
              <a:rPr lang="en-US" dirty="0"/>
              <a:t>5</a:t>
            </a:r>
            <a:r>
              <a:rPr lang="en-US" dirty="0" smtClean="0"/>
              <a:t> </a:t>
            </a:r>
            <a:r>
              <a:rPr lang="en-US" dirty="0"/>
              <a:t>minutes is  68%+16% = 84%</a:t>
            </a:r>
          </a:p>
          <a:p>
            <a:r>
              <a:rPr lang="en-US" dirty="0" err="1"/>
              <a:t>Prob</a:t>
            </a:r>
            <a:r>
              <a:rPr lang="en-US" dirty="0"/>
              <a:t> of being late when you give yourself </a:t>
            </a:r>
            <a:r>
              <a:rPr lang="en-US" dirty="0" smtClean="0"/>
              <a:t>20</a:t>
            </a:r>
            <a:r>
              <a:rPr lang="en-US" dirty="0" smtClean="0"/>
              <a:t>+2</a:t>
            </a:r>
            <a:r>
              <a:rPr lang="en-US" dirty="0" smtClean="0"/>
              <a:t>*5</a:t>
            </a:r>
            <a:r>
              <a:rPr lang="en-US" dirty="0" smtClean="0"/>
              <a:t> </a:t>
            </a:r>
            <a:r>
              <a:rPr lang="en-US" dirty="0"/>
              <a:t>minutes is  (100%-95.45%) / 2 = 2.275%</a:t>
            </a:r>
          </a:p>
          <a:p>
            <a:endParaRPr lang="en-US" dirty="0"/>
          </a:p>
          <a:p>
            <a:r>
              <a:rPr lang="en-US" dirty="0"/>
              <a:t>Statistics is a study of random variable, its distribution, its relationship with other random variables, and what we can infer about populations from sample.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7890" name="Picture 2" descr="http://listenerextraordinaire.files.wordpress.com/2010/10/bellcurve.jpg?w=300&amp;h=2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990600"/>
            <a:ext cx="2857500" cy="22479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upload.wikimedia.org/wikipedia/commons/thumb/7/74/Normal_Distribution_PDF.svg/350px-Normal_Distribution_PDF.svg.png"/>
          <p:cNvPicPr/>
          <p:nvPr/>
        </p:nvPicPr>
        <p:blipFill>
          <a:blip r:embed="rId3">
            <a:extLst>
              <a:ext uri="{28A0092B-C50C-407E-A947-70E740481C1C}">
                <a14:useLocalDpi xmlns:a14="http://schemas.microsoft.com/office/drawing/2010/main" val="0"/>
              </a:ext>
            </a:extLst>
          </a:blip>
          <a:srcRect/>
          <a:stretch>
            <a:fillRect/>
          </a:stretch>
        </p:blipFill>
        <p:spPr bwMode="auto">
          <a:xfrm>
            <a:off x="5600700" y="890081"/>
            <a:ext cx="2352675" cy="2601340"/>
          </a:xfrm>
          <a:prstGeom prst="rect">
            <a:avLst/>
          </a:prstGeom>
          <a:noFill/>
          <a:ln>
            <a:noFill/>
          </a:ln>
        </p:spPr>
      </p:pic>
    </p:spTree>
    <p:extLst>
      <p:ext uri="{BB962C8B-B14F-4D97-AF65-F5344CB8AC3E}">
        <p14:creationId xmlns:p14="http://schemas.microsoft.com/office/powerpoint/2010/main" val="3350622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Looking at </a:t>
            </a:r>
            <a:r>
              <a:rPr lang="en-US" dirty="0" smtClean="0"/>
              <a:t>data</a:t>
            </a:r>
            <a:endParaRPr lang="en-US" dirty="0"/>
          </a:p>
        </p:txBody>
      </p:sp>
      <p:sp>
        <p:nvSpPr>
          <p:cNvPr id="3" name="Content Placeholder 2"/>
          <p:cNvSpPr>
            <a:spLocks noGrp="1"/>
          </p:cNvSpPr>
          <p:nvPr>
            <p:ph idx="1"/>
          </p:nvPr>
        </p:nvSpPr>
        <p:spPr/>
        <p:txBody>
          <a:bodyPr>
            <a:normAutofit fontScale="62500" lnSpcReduction="20000"/>
          </a:bodyPr>
          <a:lstStyle/>
          <a:p>
            <a:r>
              <a:rPr lang="en-US" dirty="0"/>
              <a:t>Suppose cars.csv contains a random sample of travel time and # of cars on Pittsburgh highways.</a:t>
            </a:r>
          </a:p>
          <a:p>
            <a:r>
              <a:rPr lang="en-US" dirty="0"/>
              <a:t>How do you load cars.csv into STATA so you can look at it?</a:t>
            </a:r>
          </a:p>
          <a:p>
            <a:endParaRPr lang="en-US" dirty="0"/>
          </a:p>
          <a:p>
            <a:r>
              <a:rPr lang="en-US" dirty="0"/>
              <a:t>Loading with Data Editor. Open cars.csv in Excel. Highlight, copy. Open data editor. Click on first cell and paste. Treat first row as variable name.  </a:t>
            </a:r>
            <a:endParaRPr lang="en-US" dirty="0" smtClean="0"/>
          </a:p>
          <a:p>
            <a:endParaRPr lang="en-US" dirty="0"/>
          </a:p>
          <a:p>
            <a:r>
              <a:rPr lang="en-US" dirty="0"/>
              <a:t> (In general we’ll use STATA in two ways today, first using the drop down menu, and then using code. </a:t>
            </a:r>
            <a:r>
              <a:rPr lang="en-US" dirty="0" smtClean="0"/>
              <a:t>)</a:t>
            </a:r>
          </a:p>
          <a:p>
            <a:endParaRPr lang="en-US" dirty="0"/>
          </a:p>
          <a:p>
            <a:endParaRPr lang="en-US" dirty="0"/>
          </a:p>
          <a:p>
            <a:r>
              <a:rPr lang="en-US" dirty="0"/>
              <a:t>Note that the STATA </a:t>
            </a:r>
            <a:r>
              <a:rPr lang="en-US" dirty="0" smtClean="0"/>
              <a:t>and statistics </a:t>
            </a:r>
            <a:r>
              <a:rPr lang="en-US" dirty="0" smtClean="0"/>
              <a:t>you </a:t>
            </a:r>
            <a:r>
              <a:rPr lang="en-US" dirty="0"/>
              <a:t>will learn today is just quick and dirty. You will learn how to use it properly in Quant I (with Jeremy) and Quant II (with me). </a:t>
            </a: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62019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6865"/>
            <a:ext cx="4648200" cy="1143000"/>
          </a:xfrm>
        </p:spPr>
        <p:txBody>
          <a:bodyPr/>
          <a:lstStyle/>
          <a:p>
            <a:r>
              <a:rPr lang="en-US" dirty="0"/>
              <a:t>Histogram</a:t>
            </a:r>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044172"/>
            <a:ext cx="4684489" cy="3594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600" y="2044172"/>
            <a:ext cx="2052637"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4495800" y="1053572"/>
            <a:ext cx="4648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 Boxplot</a:t>
            </a:r>
          </a:p>
        </p:txBody>
      </p:sp>
      <p:sp>
        <p:nvSpPr>
          <p:cNvPr id="7" name="Title 1"/>
          <p:cNvSpPr txBox="1">
            <a:spLocks/>
          </p:cNvSpPr>
          <p:nvPr/>
        </p:nvSpPr>
        <p:spPr>
          <a:xfrm>
            <a:off x="304800" y="150628"/>
            <a:ext cx="4648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Travel time</a:t>
            </a:r>
          </a:p>
        </p:txBody>
      </p:sp>
      <p:sp>
        <p:nvSpPr>
          <p:cNvPr id="4" name="Rectangle 3"/>
          <p:cNvSpPr/>
          <p:nvPr/>
        </p:nvSpPr>
        <p:spPr>
          <a:xfrm>
            <a:off x="5943600" y="5791200"/>
            <a:ext cx="2126672" cy="369332"/>
          </a:xfrm>
          <a:prstGeom prst="rect">
            <a:avLst/>
          </a:prstGeom>
        </p:spPr>
        <p:txBody>
          <a:bodyPr wrap="none">
            <a:spAutoFit/>
          </a:bodyPr>
          <a:lstStyle/>
          <a:p>
            <a:r>
              <a:rPr lang="en-US" dirty="0"/>
              <a:t>graph box </a:t>
            </a:r>
            <a:r>
              <a:rPr lang="en-US" dirty="0" err="1"/>
              <a:t>traveltime</a:t>
            </a:r>
            <a:endParaRPr lang="en-US" dirty="0"/>
          </a:p>
        </p:txBody>
      </p:sp>
      <p:sp>
        <p:nvSpPr>
          <p:cNvPr id="5" name="Rectangle 4"/>
          <p:cNvSpPr/>
          <p:nvPr/>
        </p:nvSpPr>
        <p:spPr>
          <a:xfrm>
            <a:off x="1447800" y="5779164"/>
            <a:ext cx="4331507" cy="369332"/>
          </a:xfrm>
          <a:prstGeom prst="rect">
            <a:avLst/>
          </a:prstGeom>
        </p:spPr>
        <p:txBody>
          <a:bodyPr wrap="none">
            <a:spAutoFit/>
          </a:bodyPr>
          <a:lstStyle/>
          <a:p>
            <a:r>
              <a:rPr lang="en-US" dirty="0" err="1"/>
              <a:t>hist</a:t>
            </a:r>
            <a:r>
              <a:rPr lang="en-US" dirty="0"/>
              <a:t> </a:t>
            </a:r>
            <a:r>
              <a:rPr lang="en-US" dirty="0" err="1" smtClean="0"/>
              <a:t>traveltime</a:t>
            </a:r>
            <a:r>
              <a:rPr lang="en-US" dirty="0" smtClean="0"/>
              <a:t> </a:t>
            </a:r>
            <a:r>
              <a:rPr lang="en-US" sz="1200" dirty="0" smtClean="0"/>
              <a:t>(not normal, bu</a:t>
            </a:r>
            <a:r>
              <a:rPr lang="en-US" sz="1200" dirty="0" smtClean="0"/>
              <a:t>t we’ll treat it as such today)</a:t>
            </a:r>
            <a:endParaRPr lang="en-US" sz="1200" dirty="0"/>
          </a:p>
        </p:txBody>
      </p:sp>
      <p:sp>
        <p:nvSpPr>
          <p:cNvPr id="10" name="Rectangle 9"/>
          <p:cNvSpPr/>
          <p:nvPr/>
        </p:nvSpPr>
        <p:spPr>
          <a:xfrm>
            <a:off x="914400" y="6300896"/>
            <a:ext cx="4369017" cy="369332"/>
          </a:xfrm>
          <a:prstGeom prst="rect">
            <a:avLst/>
          </a:prstGeom>
        </p:spPr>
        <p:txBody>
          <a:bodyPr wrap="none">
            <a:spAutoFit/>
          </a:bodyPr>
          <a:lstStyle/>
          <a:p>
            <a:r>
              <a:rPr lang="en-US" dirty="0"/>
              <a:t>Graphics </a:t>
            </a:r>
            <a:r>
              <a:rPr lang="en-US" dirty="0">
                <a:sym typeface="Wingdings" pitchFamily="2" charset="2"/>
              </a:rPr>
              <a:t> Histogram -&gt;Variable: </a:t>
            </a:r>
            <a:r>
              <a:rPr lang="en-US" dirty="0" err="1">
                <a:sym typeface="Wingdings" pitchFamily="2" charset="2"/>
              </a:rPr>
              <a:t>traveltime</a:t>
            </a:r>
            <a:endParaRPr lang="en-US" dirty="0"/>
          </a:p>
        </p:txBody>
      </p:sp>
      <p:sp>
        <p:nvSpPr>
          <p:cNvPr id="3" name="TextBox 2"/>
          <p:cNvSpPr txBox="1"/>
          <p:nvPr/>
        </p:nvSpPr>
        <p:spPr>
          <a:xfrm>
            <a:off x="6324600" y="533400"/>
            <a:ext cx="2667000" cy="369332"/>
          </a:xfrm>
          <a:prstGeom prst="rect">
            <a:avLst/>
          </a:prstGeom>
          <a:noFill/>
        </p:spPr>
        <p:txBody>
          <a:bodyPr wrap="square" rtlCol="0">
            <a:spAutoFit/>
          </a:bodyPr>
          <a:lstStyle/>
          <a:p>
            <a:r>
              <a:rPr lang="en-US" dirty="0"/>
              <a:t>Mode, median, mean?</a:t>
            </a:r>
          </a:p>
        </p:txBody>
      </p:sp>
      <p:sp>
        <p:nvSpPr>
          <p:cNvPr id="8" name="TextBox 7"/>
          <p:cNvSpPr txBox="1"/>
          <p:nvPr/>
        </p:nvSpPr>
        <p:spPr>
          <a:xfrm>
            <a:off x="7658100" y="4202668"/>
            <a:ext cx="990600" cy="369332"/>
          </a:xfrm>
          <a:prstGeom prst="rect">
            <a:avLst/>
          </a:prstGeom>
          <a:noFill/>
        </p:spPr>
        <p:txBody>
          <a:bodyPr wrap="square" rtlCol="0">
            <a:spAutoFit/>
          </a:bodyPr>
          <a:lstStyle/>
          <a:p>
            <a:r>
              <a:rPr lang="en-US" dirty="0"/>
              <a:t>Median</a:t>
            </a:r>
          </a:p>
        </p:txBody>
      </p:sp>
      <p:sp>
        <p:nvSpPr>
          <p:cNvPr id="12" name="TextBox 11"/>
          <p:cNvSpPr txBox="1"/>
          <p:nvPr/>
        </p:nvSpPr>
        <p:spPr>
          <a:xfrm>
            <a:off x="7963392" y="3473523"/>
            <a:ext cx="990600" cy="646331"/>
          </a:xfrm>
          <a:prstGeom prst="rect">
            <a:avLst/>
          </a:prstGeom>
          <a:noFill/>
        </p:spPr>
        <p:txBody>
          <a:bodyPr wrap="square" rtlCol="0">
            <a:spAutoFit/>
          </a:bodyPr>
          <a:lstStyle/>
          <a:p>
            <a:r>
              <a:rPr lang="en-US" dirty="0"/>
              <a:t>Upper quartile</a:t>
            </a:r>
          </a:p>
        </p:txBody>
      </p:sp>
      <p:sp>
        <p:nvSpPr>
          <p:cNvPr id="14" name="TextBox 13"/>
          <p:cNvSpPr txBox="1"/>
          <p:nvPr/>
        </p:nvSpPr>
        <p:spPr>
          <a:xfrm>
            <a:off x="8001000" y="4611469"/>
            <a:ext cx="990600" cy="646331"/>
          </a:xfrm>
          <a:prstGeom prst="rect">
            <a:avLst/>
          </a:prstGeom>
          <a:noFill/>
        </p:spPr>
        <p:txBody>
          <a:bodyPr wrap="square" rtlCol="0">
            <a:spAutoFit/>
          </a:bodyPr>
          <a:lstStyle/>
          <a:p>
            <a:r>
              <a:rPr lang="en-US" dirty="0"/>
              <a:t>Lower quartile</a:t>
            </a:r>
          </a:p>
        </p:txBody>
      </p:sp>
    </p:spTree>
    <p:extLst>
      <p:ext uri="{BB962C8B-B14F-4D97-AF65-F5344CB8AC3E}">
        <p14:creationId xmlns:p14="http://schemas.microsoft.com/office/powerpoint/2010/main" val="461180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8" grpId="0"/>
      <p:bldP spid="12"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5800" y="247106"/>
            <a:ext cx="9144000" cy="2661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0" y="2743200"/>
            <a:ext cx="6172200" cy="3970318"/>
          </a:xfrm>
          <a:prstGeom prst="rect">
            <a:avLst/>
          </a:prstGeom>
          <a:noFill/>
        </p:spPr>
        <p:txBody>
          <a:bodyPr wrap="square" rtlCol="0">
            <a:spAutoFit/>
          </a:bodyPr>
          <a:lstStyle/>
          <a:p>
            <a:r>
              <a:rPr lang="en-US" dirty="0"/>
              <a:t>According to this sample, the average time needed to travel 20 miles on a </a:t>
            </a:r>
          </a:p>
          <a:p>
            <a:r>
              <a:rPr lang="en-US" dirty="0"/>
              <a:t>Pittsburgh highway  is 26.7 minutes. </a:t>
            </a:r>
          </a:p>
          <a:p>
            <a:endParaRPr lang="en-US" dirty="0"/>
          </a:p>
          <a:p>
            <a:r>
              <a:rPr lang="en-US" dirty="0"/>
              <a:t>How confident can we be in this estimate? </a:t>
            </a:r>
          </a:p>
          <a:p>
            <a:r>
              <a:rPr lang="en-US" dirty="0"/>
              <a:t>In other words – if we take a different sample, will it also give the same average travel time?</a:t>
            </a:r>
          </a:p>
          <a:p>
            <a:endParaRPr lang="en-US" dirty="0"/>
          </a:p>
          <a:p>
            <a:r>
              <a:rPr lang="en-US" dirty="0"/>
              <a:t>The standard error tell us how much variation in travel time there is in the data – the smaller, the less variability.</a:t>
            </a:r>
          </a:p>
          <a:p>
            <a:r>
              <a:rPr lang="en-US" dirty="0"/>
              <a:t>The confidence interval combines the mean with the standard error; it tells us that we can be 95% confident that the true average time needed to travel 20 miles on a </a:t>
            </a:r>
          </a:p>
          <a:p>
            <a:r>
              <a:rPr lang="en-US" dirty="0"/>
              <a:t>Pittsburgh highway is between 26.31 and 27.13 minutes. </a:t>
            </a:r>
          </a:p>
        </p:txBody>
      </p:sp>
    </p:spTree>
    <p:extLst>
      <p:ext uri="{BB962C8B-B14F-4D97-AF65-F5344CB8AC3E}">
        <p14:creationId xmlns:p14="http://schemas.microsoft.com/office/powerpoint/2010/main" val="199655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of cars on the highway</a:t>
            </a: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1905000"/>
            <a:ext cx="2053779"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828800"/>
            <a:ext cx="3810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914400" y="996865"/>
            <a:ext cx="4648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Histogram</a:t>
            </a:r>
            <a:endParaRPr lang="en-US" dirty="0"/>
          </a:p>
        </p:txBody>
      </p:sp>
      <p:sp>
        <p:nvSpPr>
          <p:cNvPr id="7" name="Title 1"/>
          <p:cNvSpPr txBox="1">
            <a:spLocks/>
          </p:cNvSpPr>
          <p:nvPr/>
        </p:nvSpPr>
        <p:spPr>
          <a:xfrm>
            <a:off x="4495800" y="990600"/>
            <a:ext cx="4648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 Boxplot</a:t>
            </a:r>
          </a:p>
        </p:txBody>
      </p:sp>
      <p:sp>
        <p:nvSpPr>
          <p:cNvPr id="8" name="TextBox 7"/>
          <p:cNvSpPr txBox="1"/>
          <p:nvPr/>
        </p:nvSpPr>
        <p:spPr>
          <a:xfrm>
            <a:off x="1981200" y="5879068"/>
            <a:ext cx="5562600" cy="369332"/>
          </a:xfrm>
          <a:prstGeom prst="rect">
            <a:avLst/>
          </a:prstGeom>
          <a:noFill/>
        </p:spPr>
        <p:txBody>
          <a:bodyPr wrap="square" rtlCol="0">
            <a:spAutoFit/>
          </a:bodyPr>
          <a:lstStyle/>
          <a:p>
            <a:r>
              <a:rPr lang="en-US" dirty="0"/>
              <a:t>Hmm.. does this help you understand traffic congestion?</a:t>
            </a:r>
          </a:p>
        </p:txBody>
      </p:sp>
      <p:sp>
        <p:nvSpPr>
          <p:cNvPr id="9" name="Rectangle 8"/>
          <p:cNvSpPr/>
          <p:nvPr/>
        </p:nvSpPr>
        <p:spPr>
          <a:xfrm>
            <a:off x="622738" y="231021"/>
            <a:ext cx="8534400" cy="369332"/>
          </a:xfrm>
          <a:prstGeom prst="rect">
            <a:avLst/>
          </a:prstGeom>
        </p:spPr>
        <p:txBody>
          <a:bodyPr wrap="square">
            <a:spAutoFit/>
          </a:bodyPr>
          <a:lstStyle/>
          <a:p>
            <a:r>
              <a:rPr lang="en-US" dirty="0"/>
              <a:t>Given you’re interested in congestion, you also look at the # of cars on the highway.</a:t>
            </a:r>
          </a:p>
        </p:txBody>
      </p:sp>
    </p:spTree>
    <p:extLst>
      <p:ext uri="{BB962C8B-B14F-4D97-AF65-F5344CB8AC3E}">
        <p14:creationId xmlns:p14="http://schemas.microsoft.com/office/powerpoint/2010/main" val="304160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2. correlation, linear regression, slope / rate / derivative</a:t>
            </a:r>
          </a:p>
          <a:p>
            <a:pPr marL="0" indent="0">
              <a:buNone/>
            </a:pPr>
            <a:endParaRPr lang="en-US" dirty="0"/>
          </a:p>
          <a:p>
            <a:pPr marL="0" indent="0">
              <a:buNone/>
            </a:pPr>
            <a:r>
              <a:rPr lang="en-US" dirty="0"/>
              <a:t>how does the # of cars affect travel time?</a:t>
            </a:r>
          </a:p>
        </p:txBody>
      </p:sp>
      <p:pic>
        <p:nvPicPr>
          <p:cNvPr id="4"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771899"/>
            <a:ext cx="1428750" cy="118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074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a:t>Relationship between two random variables</a:t>
            </a:r>
            <a:br>
              <a:rPr lang="en-US" dirty="0"/>
            </a:br>
            <a:r>
              <a:rPr lang="en-US" sz="3100" dirty="0"/>
              <a:t>correlation between travel time and # of cars</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21167" y="1998193"/>
            <a:ext cx="5101666" cy="3729977"/>
          </a:xfrm>
          <a:prstGeom prst="rect">
            <a:avLst/>
          </a:prstGeom>
          <a:noFill/>
          <a:ln>
            <a:noFill/>
          </a:ln>
        </p:spPr>
      </p:pic>
      <p:sp>
        <p:nvSpPr>
          <p:cNvPr id="5" name="TextBox 4"/>
          <p:cNvSpPr txBox="1"/>
          <p:nvPr/>
        </p:nvSpPr>
        <p:spPr>
          <a:xfrm>
            <a:off x="5486400" y="3962400"/>
            <a:ext cx="3505200" cy="1200329"/>
          </a:xfrm>
          <a:prstGeom prst="rect">
            <a:avLst/>
          </a:prstGeom>
          <a:noFill/>
        </p:spPr>
        <p:txBody>
          <a:bodyPr wrap="square" rtlCol="0">
            <a:spAutoFit/>
          </a:bodyPr>
          <a:lstStyle/>
          <a:p>
            <a:r>
              <a:rPr lang="en-US" dirty="0"/>
              <a:t>If we can describe this relationship with an equation, we can  tell how travel time is affected by cars more generally. </a:t>
            </a:r>
          </a:p>
        </p:txBody>
      </p:sp>
      <p:sp>
        <p:nvSpPr>
          <p:cNvPr id="3" name="TextBox 2"/>
          <p:cNvSpPr txBox="1"/>
          <p:nvPr/>
        </p:nvSpPr>
        <p:spPr>
          <a:xfrm>
            <a:off x="2057400" y="5722457"/>
            <a:ext cx="5029200" cy="369332"/>
          </a:xfrm>
          <a:prstGeom prst="rect">
            <a:avLst/>
          </a:prstGeom>
          <a:noFill/>
        </p:spPr>
        <p:txBody>
          <a:bodyPr wrap="square" rtlCol="0">
            <a:spAutoFit/>
          </a:bodyPr>
          <a:lstStyle/>
          <a:p>
            <a:r>
              <a:rPr lang="en-US" dirty="0"/>
              <a:t>scatter </a:t>
            </a:r>
            <a:r>
              <a:rPr lang="en-US" dirty="0" err="1"/>
              <a:t>traveltime</a:t>
            </a:r>
            <a:r>
              <a:rPr lang="en-US" dirty="0"/>
              <a:t> cars</a:t>
            </a:r>
          </a:p>
        </p:txBody>
      </p:sp>
      <p:sp>
        <p:nvSpPr>
          <p:cNvPr id="6" name="Rectangle 5"/>
          <p:cNvSpPr/>
          <p:nvPr/>
        </p:nvSpPr>
        <p:spPr>
          <a:xfrm>
            <a:off x="1426790" y="6077682"/>
            <a:ext cx="6650410" cy="369332"/>
          </a:xfrm>
          <a:prstGeom prst="rect">
            <a:avLst/>
          </a:prstGeom>
        </p:spPr>
        <p:txBody>
          <a:bodyPr wrap="none">
            <a:spAutoFit/>
          </a:bodyPr>
          <a:lstStyle/>
          <a:p>
            <a:r>
              <a:rPr lang="en-US" dirty="0"/>
              <a:t>Graphics </a:t>
            </a:r>
            <a:r>
              <a:rPr lang="en-US" dirty="0">
                <a:sym typeface="Wingdings" pitchFamily="2" charset="2"/>
              </a:rPr>
              <a:t> </a:t>
            </a:r>
            <a:r>
              <a:rPr lang="en-US" dirty="0" err="1">
                <a:sym typeface="Wingdings" pitchFamily="2" charset="2"/>
              </a:rPr>
              <a:t>Twoway</a:t>
            </a:r>
            <a:r>
              <a:rPr lang="en-US" dirty="0">
                <a:sym typeface="Wingdings" pitchFamily="2" charset="2"/>
              </a:rPr>
              <a:t> -&gt;Create-&gt;Y variable: </a:t>
            </a:r>
            <a:r>
              <a:rPr lang="en-US" dirty="0" err="1">
                <a:sym typeface="Wingdings" pitchFamily="2" charset="2"/>
              </a:rPr>
              <a:t>traveltime</a:t>
            </a:r>
            <a:r>
              <a:rPr lang="en-US" dirty="0">
                <a:sym typeface="Wingdings" pitchFamily="2" charset="2"/>
              </a:rPr>
              <a:t>, X variable: cars</a:t>
            </a:r>
            <a:endParaRPr lang="en-US" dirty="0"/>
          </a:p>
        </p:txBody>
      </p:sp>
    </p:spTree>
    <p:extLst>
      <p:ext uri="{BB962C8B-B14F-4D97-AF65-F5344CB8AC3E}">
        <p14:creationId xmlns:p14="http://schemas.microsoft.com/office/powerpoint/2010/main" val="4251343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orrelational Relationship Graphs"/>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295400"/>
            <a:ext cx="4981575" cy="3562350"/>
          </a:xfrm>
          <a:prstGeom prst="rect">
            <a:avLst/>
          </a:prstGeom>
          <a:noFill/>
          <a:ln>
            <a:noFill/>
          </a:ln>
        </p:spPr>
      </p:pic>
      <p:sp>
        <p:nvSpPr>
          <p:cNvPr id="10" name="Rectangle 9"/>
          <p:cNvSpPr/>
          <p:nvPr/>
        </p:nvSpPr>
        <p:spPr>
          <a:xfrm>
            <a:off x="990600" y="5353615"/>
            <a:ext cx="7239000" cy="646331"/>
          </a:xfrm>
          <a:prstGeom prst="rect">
            <a:avLst/>
          </a:prstGeom>
        </p:spPr>
        <p:txBody>
          <a:bodyPr wrap="square">
            <a:spAutoFit/>
          </a:bodyPr>
          <a:lstStyle/>
          <a:p>
            <a:r>
              <a:rPr lang="en-US" dirty="0"/>
              <a:t>To find the relationship, we can try to fit a line across this scatterplot  that is the closest possible to ALL the points. This is a regression line. </a:t>
            </a:r>
          </a:p>
        </p:txBody>
      </p:sp>
      <p:sp>
        <p:nvSpPr>
          <p:cNvPr id="4" name="TextBox 3"/>
          <p:cNvSpPr txBox="1"/>
          <p:nvPr/>
        </p:nvSpPr>
        <p:spPr>
          <a:xfrm>
            <a:off x="1371600" y="609600"/>
            <a:ext cx="7086600" cy="461665"/>
          </a:xfrm>
          <a:prstGeom prst="rect">
            <a:avLst/>
          </a:prstGeom>
          <a:noFill/>
        </p:spPr>
        <p:txBody>
          <a:bodyPr wrap="square" rtlCol="0">
            <a:spAutoFit/>
          </a:bodyPr>
          <a:lstStyle/>
          <a:p>
            <a:r>
              <a:rPr lang="en-US" sz="2400" dirty="0"/>
              <a:t>Scatterplot shows correlation between two variables.</a:t>
            </a:r>
          </a:p>
        </p:txBody>
      </p:sp>
    </p:spTree>
    <p:extLst>
      <p:ext uri="{BB962C8B-B14F-4D97-AF65-F5344CB8AC3E}">
        <p14:creationId xmlns:p14="http://schemas.microsoft.com/office/powerpoint/2010/main" val="379208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11am Getting ready: Your To-Do List</a:t>
            </a:r>
          </a:p>
        </p:txBody>
      </p:sp>
      <p:sp>
        <p:nvSpPr>
          <p:cNvPr id="3" name="Content Placeholder 2"/>
          <p:cNvSpPr>
            <a:spLocks noGrp="1"/>
          </p:cNvSpPr>
          <p:nvPr>
            <p:ph idx="1"/>
          </p:nvPr>
        </p:nvSpPr>
        <p:spPr>
          <a:xfrm>
            <a:off x="457200" y="1219200"/>
            <a:ext cx="8534400" cy="5867400"/>
          </a:xfrm>
        </p:spPr>
        <p:txBody>
          <a:bodyPr>
            <a:normAutofit fontScale="62500" lnSpcReduction="20000"/>
          </a:bodyPr>
          <a:lstStyle/>
          <a:p>
            <a:pPr marL="0" indent="0">
              <a:buNone/>
            </a:pPr>
            <a:r>
              <a:rPr lang="en-US" dirty="0"/>
              <a:t>Introductions</a:t>
            </a:r>
          </a:p>
          <a:p>
            <a:pPr marL="0" indent="0">
              <a:buNone/>
            </a:pPr>
            <a:r>
              <a:rPr lang="en-US" dirty="0"/>
              <a:t>Gabriel </a:t>
            </a:r>
            <a:r>
              <a:rPr lang="en-US" dirty="0" err="1"/>
              <a:t>Gerner</a:t>
            </a:r>
            <a:r>
              <a:rPr lang="en-US" dirty="0"/>
              <a:t> (IT) and TAs Matthew Davenport and </a:t>
            </a:r>
            <a:r>
              <a:rPr lang="en-US" dirty="0" err="1"/>
              <a:t>Kexin</a:t>
            </a:r>
            <a:r>
              <a:rPr lang="en-US" dirty="0"/>
              <a:t> Shu. </a:t>
            </a:r>
          </a:p>
          <a:p>
            <a:pPr marL="0" indent="0">
              <a:buNone/>
            </a:pPr>
            <a:r>
              <a:rPr lang="en-US" dirty="0"/>
              <a:t>Introduce yourself to 2 </a:t>
            </a:r>
            <a:r>
              <a:rPr lang="en-US" b="1" u="sng" dirty="0"/>
              <a:t>new</a:t>
            </a:r>
            <a:r>
              <a:rPr lang="en-US" dirty="0"/>
              <a:t> people around you. </a:t>
            </a:r>
          </a:p>
          <a:p>
            <a:pPr marL="0" indent="0">
              <a:buNone/>
            </a:pPr>
            <a:endParaRPr lang="en-US" dirty="0"/>
          </a:p>
          <a:p>
            <a:pPr marL="514350" indent="-514350">
              <a:buFont typeface="+mj-lt"/>
              <a:buAutoNum type="arabicPeriod"/>
            </a:pPr>
            <a:r>
              <a:rPr lang="en-US" dirty="0"/>
              <a:t>Register: find your name, cross it out, find your ID number, put your ID and name on the nametags</a:t>
            </a:r>
          </a:p>
          <a:p>
            <a:pPr marL="514350" indent="-514350">
              <a:buFont typeface="+mj-lt"/>
              <a:buAutoNum type="arabicPeriod"/>
            </a:pPr>
            <a:r>
              <a:rPr lang="en-US" dirty="0"/>
              <a:t>Get STATA if you haven’t already.</a:t>
            </a:r>
          </a:p>
          <a:p>
            <a:pPr marL="514350" indent="-514350">
              <a:buFont typeface="+mj-lt"/>
              <a:buAutoNum type="arabicPeriod"/>
            </a:pPr>
            <a:r>
              <a:rPr lang="en-US" dirty="0"/>
              <a:t>Get online if you haven’t already.  If you are unable to get online, request paper copies of exercises from the TAs and move closer to the front to see the slides. </a:t>
            </a:r>
          </a:p>
          <a:p>
            <a:pPr marL="514350" indent="-514350">
              <a:buFont typeface="+mj-lt"/>
              <a:buAutoNum type="arabicPeriod"/>
            </a:pPr>
            <a:r>
              <a:rPr lang="en-US" dirty="0"/>
              <a:t>Go to </a:t>
            </a:r>
            <a:r>
              <a:rPr lang="en-US" dirty="0">
                <a:hlinkClick r:id="rId3"/>
              </a:rPr>
              <a:t>http://www.linardi.gspia.pitt.edu/?page_id=564</a:t>
            </a:r>
            <a:r>
              <a:rPr lang="en-US" dirty="0"/>
              <a:t>. The SCHEDULE of the day is online for you to check at any time. </a:t>
            </a:r>
          </a:p>
          <a:p>
            <a:pPr marL="514350" indent="-514350">
              <a:buFont typeface="+mj-lt"/>
              <a:buAutoNum type="arabicPeriod"/>
            </a:pPr>
            <a:r>
              <a:rPr lang="en-US" dirty="0"/>
              <a:t>Create a folder in your computer for all your files for math camp.  Download all materials for Wednesday into that folder </a:t>
            </a:r>
          </a:p>
          <a:p>
            <a:pPr marL="514350" indent="-514350">
              <a:buFont typeface="+mj-lt"/>
              <a:buAutoNum type="arabicPeriod"/>
            </a:pPr>
            <a:r>
              <a:rPr lang="en-US" dirty="0"/>
              <a:t>Open STATA, go to File, Change Working directory to your math camp folder. </a:t>
            </a:r>
          </a:p>
          <a:p>
            <a:pPr marL="514350" indent="-514350">
              <a:buFont typeface="+mj-lt"/>
              <a:buAutoNum type="arabicPeriod"/>
            </a:pPr>
            <a:r>
              <a:rPr lang="en-US" dirty="0"/>
              <a:t>Click on the Baseline math survey and try it. Use the ID # from your name tag. </a:t>
            </a:r>
          </a:p>
          <a:p>
            <a:pPr marL="0" indent="0">
              <a:buNone/>
            </a:pPr>
            <a:endParaRPr lang="en-US" dirty="0"/>
          </a:p>
          <a:p>
            <a:pPr marL="0" indent="0">
              <a:buNone/>
            </a:pPr>
            <a:r>
              <a:rPr lang="en-US" dirty="0"/>
              <a:t>We will start lecture as soon as everyone is set up (between 11:15-11:30 am). </a:t>
            </a:r>
          </a:p>
        </p:txBody>
      </p:sp>
    </p:spTree>
    <p:extLst>
      <p:ext uri="{BB962C8B-B14F-4D97-AF65-F5344CB8AC3E}">
        <p14:creationId xmlns:p14="http://schemas.microsoft.com/office/powerpoint/2010/main" val="390144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Regression</a:t>
            </a:r>
          </a:p>
        </p:txBody>
      </p:sp>
      <p:sp>
        <p:nvSpPr>
          <p:cNvPr id="5" name="Rectangle 4"/>
          <p:cNvSpPr/>
          <p:nvPr/>
        </p:nvSpPr>
        <p:spPr>
          <a:xfrm>
            <a:off x="304800" y="5097959"/>
            <a:ext cx="8382000" cy="769441"/>
          </a:xfrm>
          <a:prstGeom prst="rect">
            <a:avLst/>
          </a:prstGeom>
        </p:spPr>
        <p:txBody>
          <a:bodyPr wrap="square">
            <a:spAutoFit/>
          </a:bodyPr>
          <a:lstStyle/>
          <a:p>
            <a:r>
              <a:rPr lang="en-US" sz="2800" dirty="0"/>
              <a:t> </a:t>
            </a:r>
            <a:r>
              <a:rPr lang="en-US" sz="2000" dirty="0"/>
              <a:t>  </a:t>
            </a:r>
            <a:r>
              <a:rPr lang="en-US" sz="2000" dirty="0" err="1"/>
              <a:t>traveltime</a:t>
            </a:r>
            <a:r>
              <a:rPr lang="en-US" sz="2000" dirty="0"/>
              <a:t> = 14.7 + </a:t>
            </a:r>
            <a:r>
              <a:rPr lang="en-US" sz="2000" dirty="0" smtClean="0"/>
              <a:t>0.03cars </a:t>
            </a:r>
            <a:r>
              <a:rPr lang="en-US" sz="2000" dirty="0"/>
              <a:t>	 What does it mean?</a:t>
            </a:r>
          </a:p>
          <a:p>
            <a:endParaRPr lang="en-US" sz="1600" dirty="0"/>
          </a:p>
        </p:txBody>
      </p:sp>
      <p:sp>
        <p:nvSpPr>
          <p:cNvPr id="8" name="Content Placeholder 7"/>
          <p:cNvSpPr>
            <a:spLocks noGrp="1"/>
          </p:cNvSpPr>
          <p:nvPr>
            <p:ph idx="1"/>
          </p:nvPr>
        </p:nvSpPr>
        <p:spPr>
          <a:xfrm>
            <a:off x="381000" y="1467148"/>
            <a:ext cx="8229600" cy="2620963"/>
          </a:xfrm>
        </p:spPr>
        <p:txBody>
          <a:bodyPr>
            <a:normAutofit lnSpcReduction="10000"/>
          </a:bodyPr>
          <a:lstStyle/>
          <a:p>
            <a:pPr marL="0" indent="0">
              <a:buNone/>
            </a:pPr>
            <a:r>
              <a:rPr lang="en-US" sz="2800" dirty="0" err="1"/>
              <a:t>reg</a:t>
            </a:r>
            <a:r>
              <a:rPr lang="en-US" sz="2800" dirty="0"/>
              <a:t> </a:t>
            </a:r>
            <a:r>
              <a:rPr lang="en-US" sz="2800" dirty="0" err="1"/>
              <a:t>traveltime</a:t>
            </a:r>
            <a:r>
              <a:rPr lang="en-US" sz="2800" dirty="0"/>
              <a:t> cars</a:t>
            </a:r>
          </a:p>
          <a:p>
            <a:pPr marL="0" indent="0">
              <a:buNone/>
            </a:pPr>
            <a:r>
              <a:rPr lang="en-US" sz="2000" dirty="0"/>
              <a:t>------------------------------------------------------------------------------</a:t>
            </a:r>
          </a:p>
          <a:p>
            <a:pPr marL="0" indent="0">
              <a:buNone/>
            </a:pPr>
            <a:r>
              <a:rPr lang="en-US" sz="2000" dirty="0"/>
              <a:t>  </a:t>
            </a:r>
            <a:r>
              <a:rPr lang="en-US" sz="2000" dirty="0" err="1"/>
              <a:t>traveltime</a:t>
            </a:r>
            <a:r>
              <a:rPr lang="en-US" sz="2000" dirty="0"/>
              <a:t> |      </a:t>
            </a:r>
            <a:r>
              <a:rPr lang="en-US" sz="2000" dirty="0" err="1"/>
              <a:t>Coef</a:t>
            </a:r>
            <a:r>
              <a:rPr lang="en-US" sz="2000" dirty="0"/>
              <a:t>.   Std. Err.      t    P&gt;|t|     [95% Conf. Interval]</a:t>
            </a:r>
          </a:p>
          <a:p>
            <a:pPr marL="0" indent="0">
              <a:buNone/>
            </a:pPr>
            <a:r>
              <a:rPr lang="en-US" sz="2000" dirty="0"/>
              <a:t>-------------+----------------------------------------------------------------</a:t>
            </a:r>
          </a:p>
          <a:p>
            <a:pPr marL="0" indent="0">
              <a:buNone/>
            </a:pPr>
            <a:r>
              <a:rPr lang="en-US" sz="2000" dirty="0"/>
              <a:t>        cars |   .0311483   .0004892    63.67   0.000     .0301888    .0321078</a:t>
            </a:r>
          </a:p>
          <a:p>
            <a:pPr marL="0" indent="0">
              <a:buNone/>
            </a:pPr>
            <a:r>
              <a:rPr lang="en-US" sz="2000" dirty="0"/>
              <a:t>       _cons |    14.7139   .2201573    66.83   0.000     14.28208    15.14571</a:t>
            </a:r>
          </a:p>
          <a:p>
            <a:pPr marL="0" indent="0">
              <a:buNone/>
            </a:pPr>
            <a:r>
              <a:rPr lang="en-US" sz="2000" dirty="0"/>
              <a:t>-----------------------------------------------------------------------------</a:t>
            </a:r>
          </a:p>
          <a:p>
            <a:endParaRPr lang="en-US" dirty="0"/>
          </a:p>
        </p:txBody>
      </p:sp>
      <p:sp>
        <p:nvSpPr>
          <p:cNvPr id="6" name="Rectangle 5"/>
          <p:cNvSpPr/>
          <p:nvPr/>
        </p:nvSpPr>
        <p:spPr>
          <a:xfrm>
            <a:off x="457200" y="4078069"/>
            <a:ext cx="7671844" cy="646331"/>
          </a:xfrm>
          <a:prstGeom prst="rect">
            <a:avLst/>
          </a:prstGeom>
        </p:spPr>
        <p:txBody>
          <a:bodyPr wrap="none">
            <a:spAutoFit/>
          </a:bodyPr>
          <a:lstStyle/>
          <a:p>
            <a:r>
              <a:rPr lang="en-US" dirty="0"/>
              <a:t>Statistics</a:t>
            </a:r>
            <a:r>
              <a:rPr lang="en-US" dirty="0">
                <a:sym typeface="Wingdings" pitchFamily="2" charset="2"/>
              </a:rPr>
              <a:t> Linear model -&gt;Linear Regression -&gt;Dependent variable: </a:t>
            </a:r>
            <a:r>
              <a:rPr lang="en-US" dirty="0" err="1">
                <a:sym typeface="Wingdings" pitchFamily="2" charset="2"/>
              </a:rPr>
              <a:t>traveltime</a:t>
            </a:r>
            <a:r>
              <a:rPr lang="en-US" dirty="0">
                <a:sym typeface="Wingdings" pitchFamily="2" charset="2"/>
              </a:rPr>
              <a:t>, </a:t>
            </a:r>
          </a:p>
          <a:p>
            <a:r>
              <a:rPr lang="en-US" dirty="0">
                <a:sym typeface="Wingdings" pitchFamily="2" charset="2"/>
              </a:rPr>
              <a:t>Independent  variable: cars</a:t>
            </a:r>
            <a:endParaRPr lang="en-US" dirty="0"/>
          </a:p>
        </p:txBody>
      </p:sp>
      <p:sp>
        <p:nvSpPr>
          <p:cNvPr id="3" name="Oval 2"/>
          <p:cNvSpPr/>
          <p:nvPr/>
        </p:nvSpPr>
        <p:spPr>
          <a:xfrm>
            <a:off x="609600" y="2685366"/>
            <a:ext cx="2209800" cy="1200834"/>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394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7474" y="4987925"/>
            <a:ext cx="8379360" cy="2327275"/>
          </a:xfrm>
        </p:spPr>
        <p:txBody>
          <a:bodyPr>
            <a:noAutofit/>
          </a:bodyPr>
          <a:lstStyle/>
          <a:p>
            <a:pPr marL="0" indent="0">
              <a:buNone/>
            </a:pPr>
            <a:r>
              <a:rPr lang="en-US" sz="1800" dirty="0"/>
              <a:t>With an increase of 1000 cars, travel time </a:t>
            </a:r>
            <a:r>
              <a:rPr lang="en-US" sz="1800" dirty="0" smtClean="0"/>
              <a:t>increases </a:t>
            </a:r>
            <a:r>
              <a:rPr lang="en-US" sz="1800" dirty="0"/>
              <a:t>by 1000*0.03 = 30 minutes. So with a thousand cars on the highway, total travel time is 14.7+30 = 44.7 minutes</a:t>
            </a:r>
          </a:p>
          <a:p>
            <a:pPr marL="0" indent="0">
              <a:buNone/>
            </a:pPr>
            <a:endParaRPr lang="en-US" sz="1800" dirty="0"/>
          </a:p>
          <a:p>
            <a:pPr marL="0" indent="0">
              <a:buNone/>
            </a:pPr>
            <a:r>
              <a:rPr lang="en-US" sz="1800" dirty="0"/>
              <a:t>With linear functions, an increase in X always increases Y  by the same amount.  For example, one additional car increase travel time by 0.03 minutes, regardless of whether there’s 100 or 1000 cars on the freeway.</a:t>
            </a:r>
          </a:p>
          <a:p>
            <a:pPr marL="0" indent="0">
              <a:buNone/>
            </a:pPr>
            <a:endParaRPr lang="en-US" sz="18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486449"/>
            <a:ext cx="6068849" cy="4436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Brace 1"/>
          <p:cNvSpPr/>
          <p:nvPr/>
        </p:nvSpPr>
        <p:spPr>
          <a:xfrm>
            <a:off x="5105400" y="1828801"/>
            <a:ext cx="209550" cy="1828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5489944" y="2470667"/>
            <a:ext cx="2968256" cy="1200329"/>
          </a:xfrm>
          <a:prstGeom prst="rect">
            <a:avLst/>
          </a:prstGeom>
          <a:noFill/>
        </p:spPr>
        <p:txBody>
          <a:bodyPr wrap="square" rtlCol="0">
            <a:spAutoFit/>
          </a:bodyPr>
          <a:lstStyle/>
          <a:p>
            <a:r>
              <a:rPr lang="en-US" dirty="0"/>
              <a:t>Slope: 0.03</a:t>
            </a:r>
          </a:p>
          <a:p>
            <a:r>
              <a:rPr lang="en-US" dirty="0"/>
              <a:t>Travel time increase by 0.03 with each car. </a:t>
            </a:r>
          </a:p>
          <a:p>
            <a:endParaRPr lang="en-US" dirty="0"/>
          </a:p>
        </p:txBody>
      </p:sp>
      <p:sp>
        <p:nvSpPr>
          <p:cNvPr id="7" name="Title 1"/>
          <p:cNvSpPr>
            <a:spLocks noGrp="1"/>
          </p:cNvSpPr>
          <p:nvPr>
            <p:ph type="title"/>
          </p:nvPr>
        </p:nvSpPr>
        <p:spPr>
          <a:xfrm>
            <a:off x="457200" y="-304800"/>
            <a:ext cx="8229600" cy="1143000"/>
          </a:xfrm>
        </p:spPr>
        <p:txBody>
          <a:bodyPr/>
          <a:lstStyle/>
          <a:p>
            <a:r>
              <a:rPr lang="en-US" dirty="0"/>
              <a:t>Drawing a linear function</a:t>
            </a:r>
          </a:p>
        </p:txBody>
      </p:sp>
      <p:sp>
        <p:nvSpPr>
          <p:cNvPr id="8" name="Arrow: Right 7"/>
          <p:cNvSpPr/>
          <p:nvPr/>
        </p:nvSpPr>
        <p:spPr>
          <a:xfrm>
            <a:off x="1219200" y="3467102"/>
            <a:ext cx="179551" cy="286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04993" y="3440668"/>
            <a:ext cx="1319007" cy="646331"/>
          </a:xfrm>
          <a:prstGeom prst="rect">
            <a:avLst/>
          </a:prstGeom>
          <a:noFill/>
        </p:spPr>
        <p:txBody>
          <a:bodyPr wrap="square" rtlCol="0">
            <a:spAutoFit/>
          </a:bodyPr>
          <a:lstStyle/>
          <a:p>
            <a:r>
              <a:rPr lang="en-US" dirty="0"/>
              <a:t>Intercept</a:t>
            </a:r>
          </a:p>
          <a:p>
            <a:r>
              <a:rPr lang="en-US" dirty="0"/>
              <a:t>14.7</a:t>
            </a:r>
          </a:p>
        </p:txBody>
      </p:sp>
      <p:sp>
        <p:nvSpPr>
          <p:cNvPr id="10" name="Rectangle 9"/>
          <p:cNvSpPr/>
          <p:nvPr/>
        </p:nvSpPr>
        <p:spPr>
          <a:xfrm>
            <a:off x="2053042" y="689034"/>
            <a:ext cx="3018199" cy="369332"/>
          </a:xfrm>
          <a:prstGeom prst="rect">
            <a:avLst/>
          </a:prstGeom>
        </p:spPr>
        <p:txBody>
          <a:bodyPr wrap="none">
            <a:spAutoFit/>
          </a:bodyPr>
          <a:lstStyle/>
          <a:p>
            <a:r>
              <a:rPr lang="en-US" dirty="0"/>
              <a:t>Travel time = 14.7 + 0.03cars </a:t>
            </a:r>
          </a:p>
        </p:txBody>
      </p:sp>
    </p:spTree>
    <p:extLst>
      <p:ext uri="{BB962C8B-B14F-4D97-AF65-F5344CB8AC3E}">
        <p14:creationId xmlns:p14="http://schemas.microsoft.com/office/powerpoint/2010/main" val="331594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Returning to the regression</a:t>
            </a:r>
          </a:p>
        </p:txBody>
      </p:sp>
      <p:sp>
        <p:nvSpPr>
          <p:cNvPr id="8" name="Content Placeholder 7"/>
          <p:cNvSpPr>
            <a:spLocks noGrp="1"/>
          </p:cNvSpPr>
          <p:nvPr>
            <p:ph idx="1"/>
          </p:nvPr>
        </p:nvSpPr>
        <p:spPr>
          <a:xfrm>
            <a:off x="381000" y="1467148"/>
            <a:ext cx="8229600" cy="2620963"/>
          </a:xfrm>
        </p:spPr>
        <p:txBody>
          <a:bodyPr>
            <a:normAutofit lnSpcReduction="10000"/>
          </a:bodyPr>
          <a:lstStyle/>
          <a:p>
            <a:pPr marL="0" indent="0">
              <a:buNone/>
            </a:pPr>
            <a:r>
              <a:rPr lang="en-US" sz="2800" dirty="0" err="1"/>
              <a:t>reg</a:t>
            </a:r>
            <a:r>
              <a:rPr lang="en-US" sz="2800" dirty="0"/>
              <a:t> </a:t>
            </a:r>
            <a:r>
              <a:rPr lang="en-US" sz="2800" dirty="0" err="1"/>
              <a:t>traveltime</a:t>
            </a:r>
            <a:r>
              <a:rPr lang="en-US" sz="2800" dirty="0"/>
              <a:t> cars</a:t>
            </a:r>
          </a:p>
          <a:p>
            <a:pPr marL="0" indent="0">
              <a:buNone/>
            </a:pPr>
            <a:r>
              <a:rPr lang="en-US" sz="2000" dirty="0"/>
              <a:t>------------------------------------------------------------------------------</a:t>
            </a:r>
          </a:p>
          <a:p>
            <a:pPr marL="0" indent="0">
              <a:buNone/>
            </a:pPr>
            <a:r>
              <a:rPr lang="en-US" sz="2000" dirty="0"/>
              <a:t>  </a:t>
            </a:r>
            <a:r>
              <a:rPr lang="en-US" sz="2000" dirty="0" err="1"/>
              <a:t>traveltime</a:t>
            </a:r>
            <a:r>
              <a:rPr lang="en-US" sz="2000" dirty="0"/>
              <a:t> |      </a:t>
            </a:r>
            <a:r>
              <a:rPr lang="en-US" sz="2000" dirty="0" err="1"/>
              <a:t>Coef</a:t>
            </a:r>
            <a:r>
              <a:rPr lang="en-US" sz="2000" dirty="0"/>
              <a:t>.   Std. Err.      t    P&gt;|t|     [95% Conf. Interval]</a:t>
            </a:r>
          </a:p>
          <a:p>
            <a:pPr marL="0" indent="0">
              <a:buNone/>
            </a:pPr>
            <a:r>
              <a:rPr lang="en-US" sz="2000" dirty="0"/>
              <a:t>-------------+----------------------------------------------------------------</a:t>
            </a:r>
          </a:p>
          <a:p>
            <a:pPr marL="0" indent="0">
              <a:buNone/>
            </a:pPr>
            <a:r>
              <a:rPr lang="en-US" sz="2000" dirty="0"/>
              <a:t>        cars |   .0311483   .0004892    63.67   0.000     .0301888    .0321078</a:t>
            </a:r>
          </a:p>
          <a:p>
            <a:pPr marL="0" indent="0">
              <a:buNone/>
            </a:pPr>
            <a:r>
              <a:rPr lang="en-US" sz="2000" dirty="0"/>
              <a:t>       _cons |    14.7139   .2201573    66.83   0.000     14.28208    15.14571</a:t>
            </a:r>
          </a:p>
          <a:p>
            <a:pPr marL="0" indent="0">
              <a:buNone/>
            </a:pPr>
            <a:r>
              <a:rPr lang="en-US" sz="2000" dirty="0"/>
              <a:t>-----------------------------------------------------------------------------</a:t>
            </a:r>
          </a:p>
          <a:p>
            <a:endParaRPr lang="en-US" dirty="0"/>
          </a:p>
        </p:txBody>
      </p:sp>
      <p:sp>
        <p:nvSpPr>
          <p:cNvPr id="6" name="Rectangle 5"/>
          <p:cNvSpPr/>
          <p:nvPr/>
        </p:nvSpPr>
        <p:spPr>
          <a:xfrm>
            <a:off x="457200" y="4078069"/>
            <a:ext cx="6858000" cy="2585323"/>
          </a:xfrm>
          <a:prstGeom prst="rect">
            <a:avLst/>
          </a:prstGeom>
        </p:spPr>
        <p:txBody>
          <a:bodyPr wrap="square">
            <a:spAutoFit/>
          </a:bodyPr>
          <a:lstStyle/>
          <a:p>
            <a:r>
              <a:rPr lang="en-US" dirty="0"/>
              <a:t>How confident can </a:t>
            </a:r>
            <a:r>
              <a:rPr lang="en-US" dirty="0" smtClean="0"/>
              <a:t>we be </a:t>
            </a:r>
            <a:r>
              <a:rPr lang="en-US" dirty="0"/>
              <a:t>that travel time </a:t>
            </a:r>
            <a:r>
              <a:rPr lang="en-US" dirty="0" smtClean="0"/>
              <a:t>increases </a:t>
            </a:r>
            <a:r>
              <a:rPr lang="en-US" dirty="0"/>
              <a:t>by 0.03 with each car? </a:t>
            </a:r>
          </a:p>
          <a:p>
            <a:r>
              <a:rPr lang="en-US" dirty="0"/>
              <a:t>The confidence interval tells us that we can be 95% confident that every car increases travel time by </a:t>
            </a:r>
            <a:r>
              <a:rPr lang="en-US" dirty="0" smtClean="0"/>
              <a:t>between </a:t>
            </a:r>
            <a:r>
              <a:rPr lang="en-US" dirty="0"/>
              <a:t>0.03 or 0.032 minutes. </a:t>
            </a:r>
          </a:p>
          <a:p>
            <a:endParaRPr lang="en-US" dirty="0"/>
          </a:p>
          <a:p>
            <a:r>
              <a:rPr lang="en-US" dirty="0"/>
              <a:t>The </a:t>
            </a:r>
            <a:r>
              <a:rPr lang="en-US" dirty="0" smtClean="0"/>
              <a:t>p-value </a:t>
            </a:r>
            <a:r>
              <a:rPr lang="en-US" dirty="0"/>
              <a:t>tells us that the probability of finding a coefficient of 0.03 in this data when there is actually no relationship between travel time and number of cars is 0.000. </a:t>
            </a:r>
          </a:p>
          <a:p>
            <a:endParaRPr lang="en-US" dirty="0"/>
          </a:p>
        </p:txBody>
      </p:sp>
      <p:sp>
        <p:nvSpPr>
          <p:cNvPr id="3" name="Oval 2"/>
          <p:cNvSpPr/>
          <p:nvPr/>
        </p:nvSpPr>
        <p:spPr>
          <a:xfrm>
            <a:off x="5410200" y="2839621"/>
            <a:ext cx="25908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648200" y="2819400"/>
            <a:ext cx="8382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http://listenerextraordinaire.files.wordpress.com/2010/10/bellcurve.jpg?w=300&amp;h=2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9220" y="4305897"/>
            <a:ext cx="1743559"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46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931531"/>
            <a:ext cx="7696200" cy="1015663"/>
          </a:xfrm>
          <a:prstGeom prst="rect">
            <a:avLst/>
          </a:prstGeom>
          <a:noFill/>
        </p:spPr>
        <p:txBody>
          <a:bodyPr wrap="square" rtlCol="0">
            <a:spAutoFit/>
          </a:bodyPr>
          <a:lstStyle/>
          <a:p>
            <a:r>
              <a:rPr lang="en-US" sz="2000" dirty="0"/>
              <a:t>In contrast, here is the relationship between </a:t>
            </a:r>
            <a:r>
              <a:rPr lang="en-US" sz="2000" dirty="0" smtClean="0"/>
              <a:t>the </a:t>
            </a:r>
            <a:r>
              <a:rPr lang="en-US" sz="2000" dirty="0"/>
              <a:t>ID number of the person who is recording the data, and travel time. </a:t>
            </a:r>
          </a:p>
          <a:p>
            <a:r>
              <a:rPr lang="en-US" sz="2000" dirty="0" err="1"/>
              <a:t>reg</a:t>
            </a:r>
            <a:r>
              <a:rPr lang="en-US" sz="2000" dirty="0"/>
              <a:t> </a:t>
            </a:r>
            <a:r>
              <a:rPr lang="en-US" sz="2000" dirty="0" err="1"/>
              <a:t>traveltime</a:t>
            </a:r>
            <a:r>
              <a:rPr lang="en-US" sz="2000" dirty="0"/>
              <a:t> v1</a:t>
            </a:r>
          </a:p>
        </p:txBody>
      </p:sp>
      <p:sp>
        <p:nvSpPr>
          <p:cNvPr id="12" name="Rectangle 11"/>
          <p:cNvSpPr/>
          <p:nvPr/>
        </p:nvSpPr>
        <p:spPr>
          <a:xfrm>
            <a:off x="457200" y="1869295"/>
            <a:ext cx="9525000" cy="1569660"/>
          </a:xfrm>
          <a:prstGeom prst="rect">
            <a:avLst/>
          </a:prstGeom>
        </p:spPr>
        <p:txBody>
          <a:bodyPr wrap="square">
            <a:spAutoFit/>
          </a:bodyPr>
          <a:lstStyle/>
          <a:p>
            <a:r>
              <a:rPr lang="en-US" sz="1600" dirty="0"/>
              <a:t>------------------------------------------------------------------------------</a:t>
            </a:r>
          </a:p>
          <a:p>
            <a:r>
              <a:rPr lang="en-US" sz="1600" dirty="0"/>
              <a:t>  </a:t>
            </a:r>
            <a:r>
              <a:rPr lang="en-US" sz="1600" dirty="0" err="1"/>
              <a:t>traveltime</a:t>
            </a:r>
            <a:r>
              <a:rPr lang="en-US" sz="1600" dirty="0"/>
              <a:t> |      </a:t>
            </a:r>
            <a:r>
              <a:rPr lang="en-US" sz="1600" dirty="0" err="1"/>
              <a:t>Coef</a:t>
            </a:r>
            <a:r>
              <a:rPr lang="en-US" sz="1600" dirty="0"/>
              <a:t>.   Std. Err.      t    P&gt;|t|     [95% Conf. Interval]</a:t>
            </a:r>
          </a:p>
          <a:p>
            <a:r>
              <a:rPr lang="en-US" sz="1600" dirty="0"/>
              <a:t>-------------+----------------------------------------------------------------</a:t>
            </a:r>
          </a:p>
          <a:p>
            <a:r>
              <a:rPr lang="en-US" sz="1600" dirty="0"/>
              <a:t>          ID |  -.0523915   .0433933    -1.21   0.227    -.1375025    .</a:t>
            </a:r>
            <a:r>
              <a:rPr lang="en-US" sz="1600" dirty="0" smtClean="0"/>
              <a:t>0327</a:t>
            </a:r>
            <a:endParaRPr lang="en-US" sz="1600" dirty="0"/>
          </a:p>
          <a:p>
            <a:r>
              <a:rPr lang="en-US" sz="1600" dirty="0"/>
              <a:t>       _cons |   27.15703   .4200033    64.66   0.000     26.33324    </a:t>
            </a:r>
            <a:r>
              <a:rPr lang="en-US" sz="1600" dirty="0" smtClean="0"/>
              <a:t>27.9</a:t>
            </a:r>
            <a:endParaRPr lang="en-US" sz="1600" dirty="0"/>
          </a:p>
          <a:p>
            <a:r>
              <a:rPr lang="en-US" sz="1600" dirty="0"/>
              <a:t>------------------------------------------------------------------------------</a:t>
            </a:r>
          </a:p>
        </p:txBody>
      </p:sp>
      <p:pic>
        <p:nvPicPr>
          <p:cNvPr id="13" name="Picture 12"/>
          <p:cNvPicPr>
            <a:picLocks noChangeAspect="1"/>
          </p:cNvPicPr>
          <p:nvPr/>
        </p:nvPicPr>
        <p:blipFill>
          <a:blip r:embed="rId2"/>
          <a:stretch>
            <a:fillRect/>
          </a:stretch>
        </p:blipFill>
        <p:spPr>
          <a:xfrm>
            <a:off x="6400800" y="1959915"/>
            <a:ext cx="2542770" cy="1850085"/>
          </a:xfrm>
          <a:prstGeom prst="rect">
            <a:avLst/>
          </a:prstGeom>
        </p:spPr>
      </p:pic>
      <p:sp>
        <p:nvSpPr>
          <p:cNvPr id="14" name="Oval 13"/>
          <p:cNvSpPr/>
          <p:nvPr/>
        </p:nvSpPr>
        <p:spPr>
          <a:xfrm>
            <a:off x="4708072" y="2329907"/>
            <a:ext cx="8382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55172" y="4339621"/>
            <a:ext cx="4572000" cy="2031325"/>
          </a:xfrm>
          <a:prstGeom prst="rect">
            <a:avLst/>
          </a:prstGeom>
        </p:spPr>
        <p:txBody>
          <a:bodyPr>
            <a:spAutoFit/>
          </a:bodyPr>
          <a:lstStyle/>
          <a:p>
            <a:r>
              <a:rPr lang="en-US" dirty="0"/>
              <a:t>The </a:t>
            </a:r>
            <a:r>
              <a:rPr lang="en-US" dirty="0" smtClean="0"/>
              <a:t>p-value </a:t>
            </a:r>
            <a:r>
              <a:rPr lang="en-US" dirty="0"/>
              <a:t>tells us that the probability of finding a coefficient of 0.052 in this data when there is actually no relationship between travel time and number of cars is 0.227.</a:t>
            </a:r>
          </a:p>
          <a:p>
            <a:endParaRPr lang="en-US" dirty="0"/>
          </a:p>
          <a:p>
            <a:r>
              <a:rPr lang="en-US" dirty="0"/>
              <a:t>By </a:t>
            </a:r>
            <a:r>
              <a:rPr lang="en-US" dirty="0" smtClean="0"/>
              <a:t>convention, </a:t>
            </a:r>
            <a:r>
              <a:rPr lang="en-US" dirty="0"/>
              <a:t>the cutoff </a:t>
            </a:r>
            <a:r>
              <a:rPr lang="en-US" dirty="0" smtClean="0"/>
              <a:t>p-value </a:t>
            </a:r>
            <a:r>
              <a:rPr lang="en-US" dirty="0"/>
              <a:t>is usually 0.05, or at least 0.10.</a:t>
            </a:r>
          </a:p>
        </p:txBody>
      </p:sp>
      <p:pic>
        <p:nvPicPr>
          <p:cNvPr id="7" name="Picture 2" descr="http://listenerextraordinaire.files.wordpress.com/2010/10/bellcurve.jpg?w=300&amp;h=2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376719"/>
            <a:ext cx="2590800" cy="2038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21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Looking at a graph and identifying the linear equation </a:t>
            </a:r>
          </a:p>
        </p:txBody>
      </p:sp>
      <p:sp>
        <p:nvSpPr>
          <p:cNvPr id="3" name="Content Placeholder 2"/>
          <p:cNvSpPr>
            <a:spLocks noGrp="1"/>
          </p:cNvSpPr>
          <p:nvPr>
            <p:ph idx="1"/>
          </p:nvPr>
        </p:nvSpPr>
        <p:spPr>
          <a:xfrm>
            <a:off x="5257800" y="1600200"/>
            <a:ext cx="3581400" cy="4525963"/>
          </a:xfrm>
        </p:spPr>
        <p:txBody>
          <a:bodyPr>
            <a:normAutofit fontScale="85000" lnSpcReduction="10000"/>
          </a:bodyPr>
          <a:lstStyle/>
          <a:p>
            <a:r>
              <a:rPr lang="en-US" sz="2000" dirty="0"/>
              <a:t>Suppose this is a graph of your patience (y) as a function of traffic jams (x). What is the function?</a:t>
            </a:r>
          </a:p>
          <a:p>
            <a:endParaRPr lang="en-US" sz="2000" dirty="0"/>
          </a:p>
          <a:p>
            <a:r>
              <a:rPr lang="en-US" sz="2000" dirty="0"/>
              <a:t>Linear equations take the form of y=</a:t>
            </a:r>
            <a:r>
              <a:rPr lang="en-US" sz="2000" dirty="0" err="1"/>
              <a:t>a+bx</a:t>
            </a:r>
            <a:r>
              <a:rPr lang="en-US" sz="2000" dirty="0"/>
              <a:t>. So:</a:t>
            </a:r>
          </a:p>
          <a:p>
            <a:r>
              <a:rPr lang="en-US" sz="2000" dirty="0"/>
              <a:t>Step 1: Identify the vertical intercept                 (0,3)   a=3</a:t>
            </a:r>
          </a:p>
          <a:p>
            <a:r>
              <a:rPr lang="en-US" sz="2000" dirty="0"/>
              <a:t>Step 2: Identify the horizontal intercept                (4,0) </a:t>
            </a:r>
          </a:p>
          <a:p>
            <a:r>
              <a:rPr lang="en-US" sz="2000" dirty="0"/>
              <a:t>Step 3: calculate the </a:t>
            </a:r>
            <a:r>
              <a:rPr lang="en-US" sz="2000" dirty="0" smtClean="0"/>
              <a:t>slope</a:t>
            </a:r>
          </a:p>
          <a:p>
            <a:r>
              <a:rPr lang="en-US" sz="2000" dirty="0" smtClean="0"/>
              <a:t>increase </a:t>
            </a:r>
            <a:r>
              <a:rPr lang="en-US" sz="2000" dirty="0"/>
              <a:t>in </a:t>
            </a:r>
            <a:r>
              <a:rPr lang="en-US" sz="2000" dirty="0" smtClean="0"/>
              <a:t>y/increase </a:t>
            </a:r>
            <a:r>
              <a:rPr lang="en-US" sz="2000" dirty="0"/>
              <a:t>in x</a:t>
            </a:r>
            <a:endParaRPr lang="en-US" sz="2000" dirty="0"/>
          </a:p>
          <a:p>
            <a:pPr marL="0" indent="0">
              <a:buNone/>
            </a:pPr>
            <a:r>
              <a:rPr lang="en-US" sz="2000" dirty="0" smtClean="0"/>
              <a:t>	 </a:t>
            </a:r>
            <a:r>
              <a:rPr lang="en-US" sz="2000" dirty="0"/>
              <a:t>b </a:t>
            </a:r>
            <a:r>
              <a:rPr lang="en-US" sz="2000" dirty="0" smtClean="0"/>
              <a:t> = -3/4</a:t>
            </a:r>
            <a:endParaRPr lang="en-US" sz="2000" dirty="0"/>
          </a:p>
          <a:p>
            <a:pPr marL="0" indent="0">
              <a:buNone/>
            </a:pPr>
            <a:r>
              <a:rPr lang="en-US" sz="2000" dirty="0"/>
              <a:t>        (or rise over run)</a:t>
            </a:r>
          </a:p>
          <a:p>
            <a:endParaRPr lang="en-US" sz="2000" dirty="0"/>
          </a:p>
          <a:p>
            <a:r>
              <a:rPr lang="en-US" sz="2000" dirty="0"/>
              <a:t>So, function is y=3-3x/4</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44196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585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Inverting a linear function</a:t>
            </a:r>
          </a:p>
        </p:txBody>
      </p:sp>
      <p:sp>
        <p:nvSpPr>
          <p:cNvPr id="3" name="Content Placeholder 2"/>
          <p:cNvSpPr>
            <a:spLocks noGrp="1"/>
          </p:cNvSpPr>
          <p:nvPr>
            <p:ph idx="1"/>
          </p:nvPr>
        </p:nvSpPr>
        <p:spPr/>
        <p:txBody>
          <a:bodyPr>
            <a:normAutofit/>
          </a:bodyPr>
          <a:lstStyle/>
          <a:p>
            <a:r>
              <a:rPr lang="en-US" sz="4000" dirty="0"/>
              <a:t> </a:t>
            </a:r>
            <a:r>
              <a:rPr lang="en-US" sz="4000" dirty="0" err="1"/>
              <a:t>traveltime</a:t>
            </a:r>
            <a:r>
              <a:rPr lang="en-US" sz="4000" dirty="0"/>
              <a:t> = 14.7 + 0.03*cars 	</a:t>
            </a:r>
            <a:endParaRPr lang="en-US" dirty="0"/>
          </a:p>
          <a:p>
            <a:r>
              <a:rPr lang="en-US" dirty="0"/>
              <a:t>If it takes you 20 minutes to travel, how many cars are on a freeway? </a:t>
            </a:r>
          </a:p>
          <a:p>
            <a:endParaRPr lang="en-US" dirty="0"/>
          </a:p>
          <a:p>
            <a:endParaRPr lang="en-US" dirty="0"/>
          </a:p>
        </p:txBody>
      </p:sp>
    </p:spTree>
    <p:extLst>
      <p:ext uri="{BB962C8B-B14F-4D97-AF65-F5344CB8AC3E}">
        <p14:creationId xmlns:p14="http://schemas.microsoft.com/office/powerpoint/2010/main" val="1734802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Inverting a linear function</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You know travel time as a function of cars </a:t>
            </a:r>
          </a:p>
          <a:p>
            <a:pPr marL="0" indent="0">
              <a:buNone/>
            </a:pPr>
            <a:r>
              <a:rPr lang="en-US" dirty="0" err="1"/>
              <a:t>traveltime</a:t>
            </a:r>
            <a:r>
              <a:rPr lang="en-US" dirty="0"/>
              <a:t> = 14.7 + 0.03*cars 	</a:t>
            </a:r>
          </a:p>
          <a:p>
            <a:pPr marL="0" indent="0">
              <a:buNone/>
            </a:pPr>
            <a:endParaRPr lang="en-US" dirty="0"/>
          </a:p>
          <a:p>
            <a:pPr marL="0" indent="0">
              <a:buNone/>
            </a:pPr>
            <a:r>
              <a:rPr lang="en-US" dirty="0"/>
              <a:t>You want cars as a function of travel time: </a:t>
            </a:r>
          </a:p>
          <a:p>
            <a:pPr marL="0" indent="0">
              <a:buNone/>
            </a:pPr>
            <a:r>
              <a:rPr lang="en-US" dirty="0" err="1"/>
              <a:t>Traveltime</a:t>
            </a:r>
            <a:r>
              <a:rPr lang="en-US" dirty="0"/>
              <a:t>- 14.7 = 0.03*cars</a:t>
            </a:r>
          </a:p>
          <a:p>
            <a:pPr marL="0" indent="0">
              <a:buNone/>
            </a:pPr>
            <a:r>
              <a:rPr lang="en-US" dirty="0"/>
              <a:t>Cars = (</a:t>
            </a:r>
            <a:r>
              <a:rPr lang="en-US" dirty="0" err="1"/>
              <a:t>Traveltime</a:t>
            </a:r>
            <a:r>
              <a:rPr lang="en-US" dirty="0"/>
              <a:t>- 14.7) / 0.03</a:t>
            </a:r>
          </a:p>
          <a:p>
            <a:pPr marL="0" indent="0">
              <a:buNone/>
            </a:pPr>
            <a:r>
              <a:rPr lang="en-US" dirty="0"/>
              <a:t>Cars = </a:t>
            </a:r>
            <a:r>
              <a:rPr lang="en-US" dirty="0" err="1"/>
              <a:t>Traveltime</a:t>
            </a:r>
            <a:r>
              <a:rPr lang="en-US" dirty="0"/>
              <a:t>/0.03- 14.7/0.03</a:t>
            </a:r>
          </a:p>
          <a:p>
            <a:pPr marL="0" indent="0">
              <a:buNone/>
            </a:pPr>
            <a:r>
              <a:rPr lang="en-US" dirty="0"/>
              <a:t>Cars = 33.3*</a:t>
            </a:r>
            <a:r>
              <a:rPr lang="en-US" dirty="0" err="1"/>
              <a:t>Traveltime</a:t>
            </a:r>
            <a:r>
              <a:rPr lang="en-US" dirty="0"/>
              <a:t> - 490 </a:t>
            </a:r>
          </a:p>
          <a:p>
            <a:pPr marL="0" indent="0">
              <a:buNone/>
            </a:pPr>
            <a:endParaRPr lang="en-US" dirty="0"/>
          </a:p>
          <a:p>
            <a:pPr marL="0" indent="0">
              <a:buNone/>
            </a:pPr>
            <a:r>
              <a:rPr lang="en-US" dirty="0"/>
              <a:t>Now, it’s easier to answer this question: </a:t>
            </a:r>
          </a:p>
          <a:p>
            <a:pPr marL="0" indent="0">
              <a:buNone/>
            </a:pPr>
            <a:r>
              <a:rPr lang="en-US" dirty="0"/>
              <a:t>If it takes you 20 minutes to travel, how many cars are on a freeway? </a:t>
            </a:r>
          </a:p>
          <a:p>
            <a:pPr marL="0" indent="0">
              <a:buNone/>
            </a:pPr>
            <a:r>
              <a:rPr lang="en-US" dirty="0"/>
              <a:t>Cars = 33.3*20 - 490 =176</a:t>
            </a:r>
          </a:p>
          <a:p>
            <a:pPr marL="0" indent="0">
              <a:buNone/>
            </a:pPr>
            <a:endParaRPr lang="en-US" dirty="0"/>
          </a:p>
          <a:p>
            <a:pPr marL="0" indent="0">
              <a:buNone/>
            </a:pPr>
            <a:r>
              <a:rPr lang="en-US" dirty="0"/>
              <a:t>(BTW: what is the intercept and slope of this inverted function? </a:t>
            </a:r>
          </a:p>
          <a:p>
            <a:pPr marL="0" indent="0">
              <a:buNone/>
            </a:pPr>
            <a:r>
              <a:rPr lang="en-US" dirty="0"/>
              <a:t>	Intercept = -490	Slope 33.3)</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1681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200" dirty="0"/>
              <a:t>How many additional businesses should be allowed along a busy highway </a:t>
            </a:r>
            <a:br>
              <a:rPr lang="en-US" sz="3200" dirty="0"/>
            </a:br>
            <a:r>
              <a:rPr lang="en-US" sz="3200" dirty="0"/>
              <a:t>to maximize citizens satisfaction?</a:t>
            </a:r>
            <a:br>
              <a:rPr lang="en-US" sz="3200" dirty="0"/>
            </a:br>
            <a:r>
              <a:rPr lang="en-US" sz="3200" dirty="0"/>
              <a:t> </a:t>
            </a:r>
            <a:br>
              <a:rPr lang="en-US" sz="3200" dirty="0"/>
            </a:br>
            <a:r>
              <a:rPr lang="en-US" sz="2400" dirty="0"/>
              <a:t>Breaking down the question into mathematical concepts </a:t>
            </a:r>
          </a:p>
        </p:txBody>
      </p:sp>
      <p:sp>
        <p:nvSpPr>
          <p:cNvPr id="3" name="Content Placeholder 2"/>
          <p:cNvSpPr>
            <a:spLocks noGrp="1"/>
          </p:cNvSpPr>
          <p:nvPr>
            <p:ph idx="1"/>
          </p:nvPr>
        </p:nvSpPr>
        <p:spPr>
          <a:xfrm>
            <a:off x="457200" y="2332037"/>
            <a:ext cx="8229600" cy="4525963"/>
          </a:xfrm>
        </p:spPr>
        <p:txBody>
          <a:bodyPr>
            <a:normAutofit/>
          </a:bodyPr>
          <a:lstStyle/>
          <a:p>
            <a:pPr marL="514350" indent="-514350">
              <a:buFont typeface="+mj-lt"/>
              <a:buAutoNum type="arabicPeriod"/>
            </a:pPr>
            <a:r>
              <a:rPr lang="en-US" sz="2400" dirty="0">
                <a:solidFill>
                  <a:schemeClr val="tx1">
                    <a:lumMod val="50000"/>
                    <a:lumOff val="50000"/>
                  </a:schemeClr>
                </a:solidFill>
              </a:rPr>
              <a:t>H</a:t>
            </a:r>
            <a:r>
              <a:rPr lang="en-US" sz="2400" dirty="0" smtClean="0">
                <a:solidFill>
                  <a:schemeClr val="tx1">
                    <a:lumMod val="50000"/>
                    <a:lumOff val="50000"/>
                  </a:schemeClr>
                </a:solidFill>
              </a:rPr>
              <a:t>ow </a:t>
            </a:r>
            <a:r>
              <a:rPr lang="en-US" sz="2400" dirty="0">
                <a:solidFill>
                  <a:schemeClr val="tx1">
                    <a:lumMod val="50000"/>
                    <a:lumOff val="50000"/>
                  </a:schemeClr>
                </a:solidFill>
              </a:rPr>
              <a:t>long does it take to travel the highway? (random variable) 		On average 26.7 minutes.</a:t>
            </a:r>
          </a:p>
          <a:p>
            <a:pPr marL="514350" indent="-514350">
              <a:buFont typeface="+mj-lt"/>
              <a:buAutoNum type="arabicPeriod"/>
            </a:pPr>
            <a:r>
              <a:rPr lang="en-US" sz="2400" dirty="0">
                <a:solidFill>
                  <a:schemeClr val="tx1">
                    <a:lumMod val="50000"/>
                    <a:lumOff val="50000"/>
                  </a:schemeClr>
                </a:solidFill>
              </a:rPr>
              <a:t>H</a:t>
            </a:r>
            <a:r>
              <a:rPr lang="en-US" sz="2400" dirty="0" smtClean="0">
                <a:solidFill>
                  <a:schemeClr val="tx1">
                    <a:lumMod val="50000"/>
                    <a:lumOff val="50000"/>
                  </a:schemeClr>
                </a:solidFill>
              </a:rPr>
              <a:t>ow </a:t>
            </a:r>
            <a:r>
              <a:rPr lang="en-US" sz="2400" dirty="0">
                <a:solidFill>
                  <a:schemeClr val="tx1">
                    <a:lumMod val="50000"/>
                    <a:lumOff val="50000"/>
                  </a:schemeClr>
                </a:solidFill>
              </a:rPr>
              <a:t>does the # of cars affect travel time? (correlation, linear regression, slope)  Travel time = 14.7+0.03 cars</a:t>
            </a:r>
          </a:p>
          <a:p>
            <a:pPr marL="514350" indent="-514350">
              <a:buFont typeface="+mj-lt"/>
              <a:buAutoNum type="arabicPeriod"/>
            </a:pPr>
            <a:r>
              <a:rPr lang="en-US" sz="2400" dirty="0"/>
              <a:t>C</a:t>
            </a:r>
            <a:r>
              <a:rPr lang="en-US" sz="2400" dirty="0" smtClean="0"/>
              <a:t>an </a:t>
            </a:r>
            <a:r>
              <a:rPr lang="en-US" sz="2400" dirty="0"/>
              <a:t>adoption of a different traffic system reduce congestion? (simultaneous equations)</a:t>
            </a:r>
          </a:p>
          <a:p>
            <a:pPr marL="514350" indent="-514350">
              <a:buFont typeface="+mj-lt"/>
              <a:buAutoNum type="arabicPeriod"/>
            </a:pPr>
            <a:r>
              <a:rPr lang="en-US" sz="2400" dirty="0"/>
              <a:t>H</a:t>
            </a:r>
            <a:r>
              <a:rPr lang="en-US" sz="2400" dirty="0" smtClean="0"/>
              <a:t>ow </a:t>
            </a:r>
            <a:r>
              <a:rPr lang="en-US" sz="2400" dirty="0"/>
              <a:t>does the # of businesses affect # of cars?(nonlinear equations)</a:t>
            </a:r>
          </a:p>
          <a:p>
            <a:pPr marL="514350" indent="-514350">
              <a:buFont typeface="+mj-lt"/>
              <a:buAutoNum type="arabicPeriod"/>
            </a:pPr>
            <a:r>
              <a:rPr lang="en-US" sz="2400" dirty="0"/>
              <a:t>W</a:t>
            </a:r>
            <a:r>
              <a:rPr lang="en-US" sz="2400" dirty="0" smtClean="0"/>
              <a:t>hat </a:t>
            </a:r>
            <a:r>
              <a:rPr lang="en-US" sz="2400" dirty="0"/>
              <a:t>is the optimal # of business to have? (optimization, derivatives, chain rule) </a:t>
            </a:r>
          </a:p>
        </p:txBody>
      </p:sp>
    </p:spTree>
    <p:extLst>
      <p:ext uri="{BB962C8B-B14F-4D97-AF65-F5344CB8AC3E}">
        <p14:creationId xmlns:p14="http://schemas.microsoft.com/office/powerpoint/2010/main" val="20725143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525963"/>
          </a:xfrm>
        </p:spPr>
        <p:txBody>
          <a:bodyPr/>
          <a:lstStyle/>
          <a:p>
            <a:pPr marL="0" indent="0">
              <a:buNone/>
            </a:pPr>
            <a:r>
              <a:rPr lang="en-US" dirty="0"/>
              <a:t>3. comparing two highways: should you adopt another traffic system?</a:t>
            </a:r>
          </a:p>
          <a:p>
            <a:endParaRPr lang="en-US" dirty="0"/>
          </a:p>
          <a:p>
            <a:endParaRPr lang="en-US" dirty="0"/>
          </a:p>
          <a:p>
            <a:pPr marL="0" indent="0">
              <a:buNone/>
            </a:pPr>
            <a:r>
              <a:rPr lang="en-US" dirty="0"/>
              <a:t>(simultaneous equations, or, systems of equations)</a:t>
            </a:r>
          </a:p>
        </p:txBody>
      </p:sp>
      <p:pic>
        <p:nvPicPr>
          <p:cNvPr id="6"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1219200"/>
            <a:ext cx="1428750" cy="118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6541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US" dirty="0"/>
              <a:t>Previously you learned that for Pittsburgh highways, </a:t>
            </a:r>
            <a:r>
              <a:rPr lang="en-US" dirty="0" err="1"/>
              <a:t>traveltime</a:t>
            </a:r>
            <a:r>
              <a:rPr lang="en-US" dirty="0"/>
              <a:t> = 14.7 + 0.03*cars.</a:t>
            </a:r>
          </a:p>
          <a:p>
            <a:endParaRPr lang="en-US" dirty="0"/>
          </a:p>
          <a:p>
            <a:r>
              <a:rPr lang="en-US" dirty="0"/>
              <a:t>A colleague suggested that in anticipation of congestion from the new businesses, you should consider a traffic system that has been adopted by Cleveland to reduce travelling time. There, </a:t>
            </a:r>
            <a:r>
              <a:rPr lang="en-US" dirty="0" err="1"/>
              <a:t>traveltime</a:t>
            </a:r>
            <a:r>
              <a:rPr lang="en-US" dirty="0"/>
              <a:t> = 8.7 + 0.05 cars. </a:t>
            </a:r>
          </a:p>
          <a:p>
            <a:pPr marL="0" indent="0">
              <a:buNone/>
            </a:pPr>
            <a:endParaRPr lang="en-US" dirty="0"/>
          </a:p>
          <a:p>
            <a:r>
              <a:rPr lang="en-US" dirty="0"/>
              <a:t>Should you do that? What is the maximum # of cars such that travelling with the Cleveland system is faster than the Pittsburgh system?</a:t>
            </a:r>
          </a:p>
          <a:p>
            <a:endParaRPr lang="en-US" dirty="0"/>
          </a:p>
        </p:txBody>
      </p:sp>
    </p:spTree>
    <p:extLst>
      <p:ext uri="{BB962C8B-B14F-4D97-AF65-F5344CB8AC3E}">
        <p14:creationId xmlns:p14="http://schemas.microsoft.com/office/powerpoint/2010/main" val="22942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Content Placeholder 2"/>
          <p:cNvSpPr>
            <a:spLocks noGrp="1"/>
          </p:cNvSpPr>
          <p:nvPr>
            <p:ph idx="1"/>
          </p:nvPr>
        </p:nvSpPr>
        <p:spPr/>
        <p:txBody>
          <a:bodyPr>
            <a:normAutofit lnSpcReduction="10000"/>
          </a:bodyPr>
          <a:lstStyle/>
          <a:p>
            <a:r>
              <a:rPr lang="en-US" dirty="0"/>
              <a:t>Your instructor:</a:t>
            </a:r>
          </a:p>
          <a:p>
            <a:r>
              <a:rPr lang="en-US" sz="2400" dirty="0"/>
              <a:t>Sera </a:t>
            </a:r>
            <a:r>
              <a:rPr lang="en-US" sz="2400" dirty="0" err="1"/>
              <a:t>Linardi</a:t>
            </a:r>
            <a:r>
              <a:rPr lang="en-US" sz="2400" dirty="0"/>
              <a:t> (</a:t>
            </a:r>
            <a:r>
              <a:rPr lang="en-US" sz="2400" dirty="0">
                <a:hlinkClick r:id="rId2"/>
              </a:rPr>
              <a:t>linardi@pitt.edu</a:t>
            </a:r>
            <a:r>
              <a:rPr lang="en-US" sz="2400" dirty="0"/>
              <a:t>)</a:t>
            </a:r>
          </a:p>
          <a:p>
            <a:r>
              <a:rPr lang="en-US" sz="2400" dirty="0"/>
              <a:t>PhD in Social Science, California Institute of Technology</a:t>
            </a:r>
          </a:p>
          <a:p>
            <a:r>
              <a:rPr lang="en-US" sz="2400" dirty="0"/>
              <a:t>Behavioral economist; I </a:t>
            </a:r>
            <a:r>
              <a:rPr lang="en-US" sz="2400" dirty="0" smtClean="0"/>
              <a:t>use experiments </a:t>
            </a:r>
            <a:r>
              <a:rPr lang="en-US" sz="2400" dirty="0" smtClean="0"/>
              <a:t>to study the psychology behind the motivation to help others </a:t>
            </a:r>
            <a:r>
              <a:rPr lang="en-US" sz="2400" dirty="0" smtClean="0"/>
              <a:t>(</a:t>
            </a:r>
            <a:r>
              <a:rPr lang="en-US" sz="2400" dirty="0" err="1"/>
              <a:t>e.g</a:t>
            </a:r>
            <a:r>
              <a:rPr lang="en-US" sz="2400" dirty="0"/>
              <a:t> </a:t>
            </a:r>
            <a:r>
              <a:rPr lang="en-US" sz="2400" dirty="0" smtClean="0"/>
              <a:t>in the contex</a:t>
            </a:r>
            <a:r>
              <a:rPr lang="en-US" sz="2400" dirty="0" smtClean="0"/>
              <a:t>t of </a:t>
            </a:r>
            <a:r>
              <a:rPr lang="en-US" sz="2400" dirty="0" smtClean="0"/>
              <a:t>interethnic </a:t>
            </a:r>
            <a:r>
              <a:rPr lang="en-US" sz="2400" dirty="0"/>
              <a:t>relationships in Afghanistan, </a:t>
            </a:r>
            <a:r>
              <a:rPr lang="en-US" sz="2400" dirty="0" smtClean="0"/>
              <a:t>lending in Islamic banking) and behind the use of social services. </a:t>
            </a:r>
            <a:endParaRPr lang="en-US" sz="2400" dirty="0"/>
          </a:p>
          <a:p>
            <a:endParaRPr lang="en-US" sz="2400" dirty="0"/>
          </a:p>
          <a:p>
            <a:r>
              <a:rPr lang="en-US" sz="2400" dirty="0" smtClean="0"/>
              <a:t>I teach </a:t>
            </a:r>
            <a:r>
              <a:rPr lang="en-US" sz="2400" dirty="0"/>
              <a:t>Quant II </a:t>
            </a:r>
            <a:r>
              <a:rPr lang="en-US" sz="2400" dirty="0" smtClean="0"/>
              <a:t>in the </a:t>
            </a:r>
            <a:r>
              <a:rPr lang="en-US" sz="2400" dirty="0"/>
              <a:t>Fall and Game theory/Behavioral Economics </a:t>
            </a:r>
            <a:r>
              <a:rPr lang="en-US" sz="2400" dirty="0" smtClean="0"/>
              <a:t>in the </a:t>
            </a:r>
            <a:r>
              <a:rPr lang="en-US" sz="2400" dirty="0"/>
              <a:t>Spring. </a:t>
            </a:r>
            <a:r>
              <a:rPr lang="en-US" sz="2400" dirty="0" smtClean="0"/>
              <a:t>I’m also </a:t>
            </a:r>
            <a:r>
              <a:rPr lang="en-US" sz="2400" dirty="0"/>
              <a:t>teaching data visualization with R in Spring. </a:t>
            </a:r>
          </a:p>
        </p:txBody>
      </p:sp>
    </p:spTree>
    <p:extLst>
      <p:ext uri="{BB962C8B-B14F-4D97-AF65-F5344CB8AC3E}">
        <p14:creationId xmlns:p14="http://schemas.microsoft.com/office/powerpoint/2010/main" val="2042508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557" y="622614"/>
            <a:ext cx="6400800" cy="5549586"/>
          </a:xfrm>
        </p:spPr>
        <p:txBody>
          <a:bodyPr>
            <a:normAutofit fontScale="62500" lnSpcReduction="20000"/>
          </a:bodyPr>
          <a:lstStyle/>
          <a:p>
            <a:r>
              <a:rPr lang="en-US" dirty="0"/>
              <a:t>Pittsburgh: </a:t>
            </a:r>
            <a:r>
              <a:rPr lang="en-US" dirty="0" err="1"/>
              <a:t>Traveltime</a:t>
            </a:r>
            <a:r>
              <a:rPr lang="en-US" dirty="0"/>
              <a:t> = 14.7 + 0.03 cars</a:t>
            </a:r>
          </a:p>
          <a:p>
            <a:r>
              <a:rPr lang="en-US" dirty="0"/>
              <a:t>Cleveland : </a:t>
            </a:r>
            <a:r>
              <a:rPr lang="en-US" dirty="0" err="1"/>
              <a:t>Traveltime</a:t>
            </a:r>
            <a:r>
              <a:rPr lang="en-US" dirty="0"/>
              <a:t> = 8.7 + 0.05 cars</a:t>
            </a:r>
          </a:p>
          <a:p>
            <a:r>
              <a:rPr lang="en-US" dirty="0"/>
              <a:t>The question asks for what is cars such that </a:t>
            </a:r>
            <a:r>
              <a:rPr lang="en-US" dirty="0" err="1"/>
              <a:t>traveltime</a:t>
            </a:r>
            <a:r>
              <a:rPr lang="en-US" dirty="0"/>
              <a:t> is equal to each other. </a:t>
            </a:r>
          </a:p>
          <a:p>
            <a:endParaRPr lang="en-US" dirty="0"/>
          </a:p>
          <a:p>
            <a:pPr marL="0" indent="0">
              <a:buNone/>
            </a:pPr>
            <a:r>
              <a:rPr lang="en-US" b="1" i="1" dirty="0"/>
              <a:t>Several methods:</a:t>
            </a:r>
            <a:endParaRPr lang="en-US" dirty="0"/>
          </a:p>
          <a:p>
            <a:pPr marL="0" lvl="0" indent="0">
              <a:buNone/>
            </a:pPr>
            <a:r>
              <a:rPr lang="en-US" dirty="0"/>
              <a:t>You can solve a linear systems by:</a:t>
            </a:r>
          </a:p>
          <a:p>
            <a:pPr marL="514350" lvl="0" indent="-514350">
              <a:buFont typeface="+mj-lt"/>
              <a:buAutoNum type="arabicPeriod"/>
            </a:pPr>
            <a:r>
              <a:rPr lang="en-US" dirty="0"/>
              <a:t>Graphing: draw both lines and see where they meet. </a:t>
            </a:r>
          </a:p>
          <a:p>
            <a:pPr marL="514350" indent="-514350">
              <a:buFont typeface="+mj-lt"/>
              <a:buAutoNum type="arabicPeriod"/>
            </a:pPr>
            <a:r>
              <a:rPr lang="en-US" dirty="0"/>
              <a:t>Substitution:</a:t>
            </a:r>
          </a:p>
          <a:p>
            <a:pPr marL="0" indent="0">
              <a:buNone/>
            </a:pPr>
            <a:r>
              <a:rPr lang="en-US" dirty="0" err="1"/>
              <a:t>Traveltime</a:t>
            </a:r>
            <a:r>
              <a:rPr lang="en-US" dirty="0"/>
              <a:t> = 8.7 + 0.05 cars</a:t>
            </a:r>
          </a:p>
          <a:p>
            <a:pPr marL="0" indent="0">
              <a:buNone/>
            </a:pPr>
            <a:r>
              <a:rPr lang="en-US" dirty="0"/>
              <a:t>14.7 + 0.03 cars = 8.7 + 0.05 cars</a:t>
            </a:r>
          </a:p>
          <a:p>
            <a:pPr marL="0" indent="0">
              <a:buNone/>
            </a:pPr>
            <a:r>
              <a:rPr lang="en-US" dirty="0"/>
              <a:t>6 = 0.02 cars. </a:t>
            </a:r>
          </a:p>
          <a:p>
            <a:pPr marL="0" indent="0">
              <a:buNone/>
            </a:pPr>
            <a:r>
              <a:rPr lang="en-US" dirty="0"/>
              <a:t>Cars = 300</a:t>
            </a:r>
          </a:p>
          <a:p>
            <a:pPr marL="0" indent="0">
              <a:buNone/>
            </a:pPr>
            <a:endParaRPr lang="en-US" dirty="0"/>
          </a:p>
          <a:p>
            <a:r>
              <a:rPr lang="en-US" dirty="0"/>
              <a:t>Given that mean # of cars on Pittsburgh highways is 385 (see data), the Cleveland system would actually cause more congestion. </a:t>
            </a:r>
          </a:p>
          <a:p>
            <a:endParaRPr lang="en-US" dirty="0"/>
          </a:p>
        </p:txBody>
      </p:sp>
      <p:cxnSp>
        <p:nvCxnSpPr>
          <p:cNvPr id="5" name="Straight Connector 4"/>
          <p:cNvCxnSpPr/>
          <p:nvPr/>
        </p:nvCxnSpPr>
        <p:spPr>
          <a:xfrm flipV="1">
            <a:off x="7162800" y="457200"/>
            <a:ext cx="1524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7162800" y="304800"/>
            <a:ext cx="12954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169888" y="381000"/>
            <a:ext cx="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169888" y="1600200"/>
            <a:ext cx="13645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687952" y="990600"/>
            <a:ext cx="551048" cy="461665"/>
          </a:xfrm>
          <a:prstGeom prst="rect">
            <a:avLst/>
          </a:prstGeom>
          <a:noFill/>
        </p:spPr>
        <p:txBody>
          <a:bodyPr wrap="none" rtlCol="0">
            <a:spAutoFit/>
          </a:bodyPr>
          <a:lstStyle/>
          <a:p>
            <a:r>
              <a:rPr lang="en-US" sz="1200" dirty="0"/>
              <a:t>Travel</a:t>
            </a:r>
          </a:p>
          <a:p>
            <a:r>
              <a:rPr lang="en-US" sz="1200" dirty="0"/>
              <a:t>time</a:t>
            </a:r>
          </a:p>
        </p:txBody>
      </p:sp>
      <p:sp>
        <p:nvSpPr>
          <p:cNvPr id="15" name="TextBox 14"/>
          <p:cNvSpPr txBox="1"/>
          <p:nvPr/>
        </p:nvSpPr>
        <p:spPr>
          <a:xfrm>
            <a:off x="7620000" y="1399401"/>
            <a:ext cx="1063256" cy="276999"/>
          </a:xfrm>
          <a:prstGeom prst="rect">
            <a:avLst/>
          </a:prstGeom>
          <a:noFill/>
        </p:spPr>
        <p:txBody>
          <a:bodyPr wrap="square" rtlCol="0">
            <a:spAutoFit/>
          </a:bodyPr>
          <a:lstStyle/>
          <a:p>
            <a:r>
              <a:rPr lang="en-US" sz="1200" dirty="0"/>
              <a:t>cars</a:t>
            </a:r>
          </a:p>
        </p:txBody>
      </p:sp>
    </p:spTree>
    <p:extLst>
      <p:ext uri="{BB962C8B-B14F-4D97-AF65-F5344CB8AC3E}">
        <p14:creationId xmlns:p14="http://schemas.microsoft.com/office/powerpoint/2010/main" val="16842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reeform 14"/>
          <p:cNvSpPr>
            <a:spLocks/>
          </p:cNvSpPr>
          <p:nvPr/>
        </p:nvSpPr>
        <p:spPr bwMode="auto">
          <a:xfrm>
            <a:off x="-1098550" y="-161925"/>
            <a:ext cx="25400" cy="26987"/>
          </a:xfrm>
          <a:custGeom>
            <a:avLst/>
            <a:gdLst>
              <a:gd name="T0" fmla="*/ 0 w 16"/>
              <a:gd name="T1" fmla="*/ 0 h 17"/>
              <a:gd name="T2" fmla="*/ 2147483647 w 16"/>
              <a:gd name="T3" fmla="*/ 0 h 17"/>
              <a:gd name="T4" fmla="*/ 2147483647 w 16"/>
              <a:gd name="T5" fmla="*/ 2147483647 h 17"/>
              <a:gd name="T6" fmla="*/ 2147483647 w 16"/>
              <a:gd name="T7" fmla="*/ 2147483647 h 17"/>
              <a:gd name="T8" fmla="*/ 2147483647 w 16"/>
              <a:gd name="T9" fmla="*/ 2147483647 h 17"/>
              <a:gd name="T10" fmla="*/ 0 w 16"/>
              <a:gd name="T11" fmla="*/ 2147483647 h 17"/>
              <a:gd name="T12" fmla="*/ 0 w 16"/>
              <a:gd name="T13" fmla="*/ 0 h 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17">
                <a:moveTo>
                  <a:pt x="0" y="0"/>
                </a:moveTo>
                <a:lnTo>
                  <a:pt x="8" y="0"/>
                </a:lnTo>
                <a:lnTo>
                  <a:pt x="16" y="8"/>
                </a:lnTo>
                <a:lnTo>
                  <a:pt x="16" y="17"/>
                </a:lnTo>
                <a:lnTo>
                  <a:pt x="8" y="17"/>
                </a:lnTo>
                <a:lnTo>
                  <a:pt x="0" y="8"/>
                </a:lnTo>
                <a:lnTo>
                  <a:pt x="0" y="0"/>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35" name="Freeform 15"/>
          <p:cNvSpPr>
            <a:spLocks/>
          </p:cNvSpPr>
          <p:nvPr/>
        </p:nvSpPr>
        <p:spPr bwMode="auto">
          <a:xfrm>
            <a:off x="-1098550" y="-161925"/>
            <a:ext cx="25400" cy="26987"/>
          </a:xfrm>
          <a:custGeom>
            <a:avLst/>
            <a:gdLst>
              <a:gd name="T0" fmla="*/ 0 w 16"/>
              <a:gd name="T1" fmla="*/ 0 h 17"/>
              <a:gd name="T2" fmla="*/ 2147483647 w 16"/>
              <a:gd name="T3" fmla="*/ 0 h 17"/>
              <a:gd name="T4" fmla="*/ 2147483647 w 16"/>
              <a:gd name="T5" fmla="*/ 2147483647 h 17"/>
              <a:gd name="T6" fmla="*/ 2147483647 w 16"/>
              <a:gd name="T7" fmla="*/ 2147483647 h 17"/>
              <a:gd name="T8" fmla="*/ 2147483647 w 16"/>
              <a:gd name="T9" fmla="*/ 2147483647 h 17"/>
              <a:gd name="T10" fmla="*/ 0 w 16"/>
              <a:gd name="T11" fmla="*/ 2147483647 h 17"/>
              <a:gd name="T12" fmla="*/ 0 w 16"/>
              <a:gd name="T13" fmla="*/ 0 h 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17">
                <a:moveTo>
                  <a:pt x="0" y="0"/>
                </a:moveTo>
                <a:lnTo>
                  <a:pt x="8" y="0"/>
                </a:lnTo>
                <a:lnTo>
                  <a:pt x="16" y="8"/>
                </a:lnTo>
                <a:lnTo>
                  <a:pt x="16" y="17"/>
                </a:lnTo>
                <a:lnTo>
                  <a:pt x="8" y="17"/>
                </a:lnTo>
                <a:lnTo>
                  <a:pt x="0" y="8"/>
                </a:lnTo>
                <a:lnTo>
                  <a:pt x="0" y="0"/>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36" name="Rectangle 16"/>
          <p:cNvSpPr>
            <a:spLocks noChangeArrowheads="1"/>
          </p:cNvSpPr>
          <p:nvPr/>
        </p:nvSpPr>
        <p:spPr bwMode="auto">
          <a:xfrm>
            <a:off x="2879725" y="1998663"/>
            <a:ext cx="1143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Geneva"/>
              </a:rPr>
              <a:t>x </a:t>
            </a:r>
            <a:endParaRPr lang="en-US"/>
          </a:p>
        </p:txBody>
      </p:sp>
      <p:sp>
        <p:nvSpPr>
          <p:cNvPr id="18437" name="Rectangle 17"/>
          <p:cNvSpPr>
            <a:spLocks noChangeArrowheads="1"/>
          </p:cNvSpPr>
          <p:nvPr/>
        </p:nvSpPr>
        <p:spPr bwMode="auto">
          <a:xfrm>
            <a:off x="1087438"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8" name="Rectangle 18"/>
          <p:cNvSpPr>
            <a:spLocks noChangeArrowheads="1"/>
          </p:cNvSpPr>
          <p:nvPr/>
        </p:nvSpPr>
        <p:spPr bwMode="auto">
          <a:xfrm>
            <a:off x="1239838"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9" name="Rectangle 19"/>
          <p:cNvSpPr>
            <a:spLocks noChangeArrowheads="1"/>
          </p:cNvSpPr>
          <p:nvPr/>
        </p:nvSpPr>
        <p:spPr bwMode="auto">
          <a:xfrm>
            <a:off x="1392238"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0" name="Rectangle 20"/>
          <p:cNvSpPr>
            <a:spLocks noChangeArrowheads="1"/>
          </p:cNvSpPr>
          <p:nvPr/>
        </p:nvSpPr>
        <p:spPr bwMode="auto">
          <a:xfrm>
            <a:off x="1544638"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1" name="Rectangle 21"/>
          <p:cNvSpPr>
            <a:spLocks noChangeArrowheads="1"/>
          </p:cNvSpPr>
          <p:nvPr/>
        </p:nvSpPr>
        <p:spPr bwMode="auto">
          <a:xfrm>
            <a:off x="1697038"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2" name="Rectangle 22"/>
          <p:cNvSpPr>
            <a:spLocks noChangeArrowheads="1"/>
          </p:cNvSpPr>
          <p:nvPr/>
        </p:nvSpPr>
        <p:spPr bwMode="auto">
          <a:xfrm>
            <a:off x="2003425"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3" name="Rectangle 23"/>
          <p:cNvSpPr>
            <a:spLocks noChangeArrowheads="1"/>
          </p:cNvSpPr>
          <p:nvPr/>
        </p:nvSpPr>
        <p:spPr bwMode="auto">
          <a:xfrm>
            <a:off x="2155825"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4" name="Rectangle 24"/>
          <p:cNvSpPr>
            <a:spLocks noChangeArrowheads="1"/>
          </p:cNvSpPr>
          <p:nvPr/>
        </p:nvSpPr>
        <p:spPr bwMode="auto">
          <a:xfrm>
            <a:off x="2308225"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5" name="Rectangle 25"/>
          <p:cNvSpPr>
            <a:spLocks noChangeArrowheads="1"/>
          </p:cNvSpPr>
          <p:nvPr/>
        </p:nvSpPr>
        <p:spPr bwMode="auto">
          <a:xfrm>
            <a:off x="2460625"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6" name="Rectangle 26"/>
          <p:cNvSpPr>
            <a:spLocks noChangeArrowheads="1"/>
          </p:cNvSpPr>
          <p:nvPr/>
        </p:nvSpPr>
        <p:spPr bwMode="auto">
          <a:xfrm>
            <a:off x="2613025" y="1273175"/>
            <a:ext cx="12700" cy="16557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7" name="Rectangle 27"/>
          <p:cNvSpPr>
            <a:spLocks noChangeArrowheads="1"/>
          </p:cNvSpPr>
          <p:nvPr/>
        </p:nvSpPr>
        <p:spPr bwMode="auto">
          <a:xfrm>
            <a:off x="1087438" y="2914650"/>
            <a:ext cx="1538287"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8" name="Rectangle 28"/>
          <p:cNvSpPr>
            <a:spLocks noChangeArrowheads="1"/>
          </p:cNvSpPr>
          <p:nvPr/>
        </p:nvSpPr>
        <p:spPr bwMode="auto">
          <a:xfrm>
            <a:off x="1087438" y="2751138"/>
            <a:ext cx="1538287" cy="142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49" name="Rectangle 29"/>
          <p:cNvSpPr>
            <a:spLocks noChangeArrowheads="1"/>
          </p:cNvSpPr>
          <p:nvPr/>
        </p:nvSpPr>
        <p:spPr bwMode="auto">
          <a:xfrm>
            <a:off x="1087438" y="2587625"/>
            <a:ext cx="1538287"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0" name="Rectangle 30"/>
          <p:cNvSpPr>
            <a:spLocks noChangeArrowheads="1"/>
          </p:cNvSpPr>
          <p:nvPr/>
        </p:nvSpPr>
        <p:spPr bwMode="auto">
          <a:xfrm>
            <a:off x="1087438" y="2422525"/>
            <a:ext cx="1538287"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1" name="Rectangle 31"/>
          <p:cNvSpPr>
            <a:spLocks noChangeArrowheads="1"/>
          </p:cNvSpPr>
          <p:nvPr/>
        </p:nvSpPr>
        <p:spPr bwMode="auto">
          <a:xfrm>
            <a:off x="1087438" y="2259013"/>
            <a:ext cx="1538287"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2" name="Rectangle 32"/>
          <p:cNvSpPr>
            <a:spLocks noChangeArrowheads="1"/>
          </p:cNvSpPr>
          <p:nvPr/>
        </p:nvSpPr>
        <p:spPr bwMode="auto">
          <a:xfrm>
            <a:off x="1087438" y="1930400"/>
            <a:ext cx="1538287"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3" name="Rectangle 33"/>
          <p:cNvSpPr>
            <a:spLocks noChangeArrowheads="1"/>
          </p:cNvSpPr>
          <p:nvPr/>
        </p:nvSpPr>
        <p:spPr bwMode="auto">
          <a:xfrm>
            <a:off x="1087438" y="1766888"/>
            <a:ext cx="1538287"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4" name="Rectangle 34"/>
          <p:cNvSpPr>
            <a:spLocks noChangeArrowheads="1"/>
          </p:cNvSpPr>
          <p:nvPr/>
        </p:nvSpPr>
        <p:spPr bwMode="auto">
          <a:xfrm>
            <a:off x="1087438" y="1601788"/>
            <a:ext cx="1538287" cy="142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5" name="Rectangle 35"/>
          <p:cNvSpPr>
            <a:spLocks noChangeArrowheads="1"/>
          </p:cNvSpPr>
          <p:nvPr/>
        </p:nvSpPr>
        <p:spPr bwMode="auto">
          <a:xfrm>
            <a:off x="1087438" y="1438275"/>
            <a:ext cx="1538287"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6" name="Rectangle 36"/>
          <p:cNvSpPr>
            <a:spLocks noChangeArrowheads="1"/>
          </p:cNvSpPr>
          <p:nvPr/>
        </p:nvSpPr>
        <p:spPr bwMode="auto">
          <a:xfrm>
            <a:off x="1087438" y="1273175"/>
            <a:ext cx="1538287"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57" name="Line 37"/>
          <p:cNvSpPr>
            <a:spLocks noChangeShapeType="1"/>
          </p:cNvSpPr>
          <p:nvPr/>
        </p:nvSpPr>
        <p:spPr bwMode="auto">
          <a:xfrm>
            <a:off x="896938" y="2093913"/>
            <a:ext cx="1906587"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38"/>
          <p:cNvSpPr>
            <a:spLocks noChangeShapeType="1"/>
          </p:cNvSpPr>
          <p:nvPr/>
        </p:nvSpPr>
        <p:spPr bwMode="auto">
          <a:xfrm flipH="1" flipV="1">
            <a:off x="2752725" y="2039938"/>
            <a:ext cx="50800"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9" name="Line 39"/>
          <p:cNvSpPr>
            <a:spLocks noChangeShapeType="1"/>
          </p:cNvSpPr>
          <p:nvPr/>
        </p:nvSpPr>
        <p:spPr bwMode="auto">
          <a:xfrm flipH="1">
            <a:off x="2752725" y="2093913"/>
            <a:ext cx="50800" cy="5556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0" name="Line 40"/>
          <p:cNvSpPr>
            <a:spLocks noChangeShapeType="1"/>
          </p:cNvSpPr>
          <p:nvPr/>
        </p:nvSpPr>
        <p:spPr bwMode="auto">
          <a:xfrm>
            <a:off x="2752725" y="2039938"/>
            <a:ext cx="1588" cy="10953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1" name="Line 41"/>
          <p:cNvSpPr>
            <a:spLocks noChangeShapeType="1"/>
          </p:cNvSpPr>
          <p:nvPr/>
        </p:nvSpPr>
        <p:spPr bwMode="auto">
          <a:xfrm>
            <a:off x="2765425" y="2054225"/>
            <a:ext cx="1588" cy="809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42"/>
          <p:cNvSpPr>
            <a:spLocks noChangeShapeType="1"/>
          </p:cNvSpPr>
          <p:nvPr/>
        </p:nvSpPr>
        <p:spPr bwMode="auto">
          <a:xfrm>
            <a:off x="2778125" y="2066925"/>
            <a:ext cx="1588" cy="555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3" name="Line 43"/>
          <p:cNvSpPr>
            <a:spLocks noChangeShapeType="1"/>
          </p:cNvSpPr>
          <p:nvPr/>
        </p:nvSpPr>
        <p:spPr bwMode="auto">
          <a:xfrm>
            <a:off x="2790825" y="2081213"/>
            <a:ext cx="1588" cy="269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Line 44"/>
          <p:cNvSpPr>
            <a:spLocks noChangeShapeType="1"/>
          </p:cNvSpPr>
          <p:nvPr/>
        </p:nvSpPr>
        <p:spPr bwMode="auto">
          <a:xfrm flipV="1">
            <a:off x="1849438" y="1068388"/>
            <a:ext cx="1587" cy="205263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5" name="Line 45"/>
          <p:cNvSpPr>
            <a:spLocks noChangeShapeType="1"/>
          </p:cNvSpPr>
          <p:nvPr/>
        </p:nvSpPr>
        <p:spPr bwMode="auto">
          <a:xfrm>
            <a:off x="1849438" y="1068388"/>
            <a:ext cx="50800" cy="5556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6" name="Line 46"/>
          <p:cNvSpPr>
            <a:spLocks noChangeShapeType="1"/>
          </p:cNvSpPr>
          <p:nvPr/>
        </p:nvSpPr>
        <p:spPr bwMode="auto">
          <a:xfrm flipH="1">
            <a:off x="1798638" y="1068388"/>
            <a:ext cx="50800" cy="5556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7" name="Line 47"/>
          <p:cNvSpPr>
            <a:spLocks noChangeShapeType="1"/>
          </p:cNvSpPr>
          <p:nvPr/>
        </p:nvSpPr>
        <p:spPr bwMode="auto">
          <a:xfrm>
            <a:off x="1798638" y="1123950"/>
            <a:ext cx="1016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Line 48"/>
          <p:cNvSpPr>
            <a:spLocks noChangeShapeType="1"/>
          </p:cNvSpPr>
          <p:nvPr/>
        </p:nvSpPr>
        <p:spPr bwMode="auto">
          <a:xfrm>
            <a:off x="1811338" y="1109663"/>
            <a:ext cx="762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9" name="Line 49"/>
          <p:cNvSpPr>
            <a:spLocks noChangeShapeType="1"/>
          </p:cNvSpPr>
          <p:nvPr/>
        </p:nvSpPr>
        <p:spPr bwMode="auto">
          <a:xfrm>
            <a:off x="1824038" y="1095375"/>
            <a:ext cx="508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Line 50"/>
          <p:cNvSpPr>
            <a:spLocks noChangeShapeType="1"/>
          </p:cNvSpPr>
          <p:nvPr/>
        </p:nvSpPr>
        <p:spPr bwMode="auto">
          <a:xfrm>
            <a:off x="1836738" y="1082675"/>
            <a:ext cx="254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1" name="Rectangle 51"/>
          <p:cNvSpPr>
            <a:spLocks noChangeArrowheads="1"/>
          </p:cNvSpPr>
          <p:nvPr/>
        </p:nvSpPr>
        <p:spPr bwMode="auto">
          <a:xfrm>
            <a:off x="1760538" y="754063"/>
            <a:ext cx="7302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Geneva"/>
              </a:rPr>
              <a:t>y</a:t>
            </a:r>
            <a:endParaRPr lang="en-US"/>
          </a:p>
        </p:txBody>
      </p:sp>
      <p:sp>
        <p:nvSpPr>
          <p:cNvPr id="18472" name="Rectangle 52"/>
          <p:cNvSpPr>
            <a:spLocks noChangeArrowheads="1"/>
          </p:cNvSpPr>
          <p:nvPr/>
        </p:nvSpPr>
        <p:spPr bwMode="auto">
          <a:xfrm>
            <a:off x="2600325" y="2176463"/>
            <a:ext cx="8255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a:t>
            </a:r>
            <a:endParaRPr lang="en-US" b="1">
              <a:solidFill>
                <a:srgbClr val="CC3399"/>
              </a:solidFill>
            </a:endParaRPr>
          </a:p>
        </p:txBody>
      </p:sp>
      <p:sp>
        <p:nvSpPr>
          <p:cNvPr id="18473" name="Rectangle 53"/>
          <p:cNvSpPr>
            <a:spLocks noChangeArrowheads="1"/>
          </p:cNvSpPr>
          <p:nvPr/>
        </p:nvSpPr>
        <p:spPr bwMode="auto">
          <a:xfrm>
            <a:off x="998538" y="2176463"/>
            <a:ext cx="2063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 </a:t>
            </a:r>
            <a:endParaRPr lang="en-US" b="1">
              <a:solidFill>
                <a:srgbClr val="CC3399"/>
              </a:solidFill>
            </a:endParaRPr>
          </a:p>
        </p:txBody>
      </p:sp>
      <p:sp>
        <p:nvSpPr>
          <p:cNvPr id="18474" name="Rectangle 54"/>
          <p:cNvSpPr>
            <a:spLocks noChangeArrowheads="1"/>
          </p:cNvSpPr>
          <p:nvPr/>
        </p:nvSpPr>
        <p:spPr bwMode="auto">
          <a:xfrm>
            <a:off x="1684338" y="1165225"/>
            <a:ext cx="825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a:t>
            </a:r>
            <a:endParaRPr lang="en-US" b="1">
              <a:solidFill>
                <a:srgbClr val="CC3399"/>
              </a:solidFill>
            </a:endParaRPr>
          </a:p>
        </p:txBody>
      </p:sp>
      <p:sp>
        <p:nvSpPr>
          <p:cNvPr id="18475" name="Rectangle 55"/>
          <p:cNvSpPr>
            <a:spLocks noChangeArrowheads="1"/>
          </p:cNvSpPr>
          <p:nvPr/>
        </p:nvSpPr>
        <p:spPr bwMode="auto">
          <a:xfrm>
            <a:off x="1608138" y="2847975"/>
            <a:ext cx="206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 </a:t>
            </a:r>
            <a:endParaRPr lang="en-US" b="1">
              <a:solidFill>
                <a:srgbClr val="CC3399"/>
              </a:solidFill>
            </a:endParaRPr>
          </a:p>
        </p:txBody>
      </p:sp>
      <p:grpSp>
        <p:nvGrpSpPr>
          <p:cNvPr id="18476" name="Group 59"/>
          <p:cNvGrpSpPr>
            <a:grpSpLocks/>
          </p:cNvGrpSpPr>
          <p:nvPr/>
        </p:nvGrpSpPr>
        <p:grpSpPr bwMode="auto">
          <a:xfrm>
            <a:off x="858838" y="1479550"/>
            <a:ext cx="1995487" cy="1449388"/>
            <a:chOff x="541" y="932"/>
            <a:chExt cx="1257" cy="913"/>
          </a:xfrm>
        </p:grpSpPr>
        <p:sp>
          <p:nvSpPr>
            <p:cNvPr id="18892" name="Line 56"/>
            <p:cNvSpPr>
              <a:spLocks noChangeShapeType="1"/>
            </p:cNvSpPr>
            <p:nvPr/>
          </p:nvSpPr>
          <p:spPr bwMode="auto">
            <a:xfrm flipV="1">
              <a:off x="645" y="1009"/>
              <a:ext cx="1049" cy="75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893" name="Freeform 57"/>
            <p:cNvSpPr>
              <a:spLocks/>
            </p:cNvSpPr>
            <p:nvPr/>
          </p:nvSpPr>
          <p:spPr bwMode="auto">
            <a:xfrm>
              <a:off x="541" y="1742"/>
              <a:ext cx="120" cy="103"/>
            </a:xfrm>
            <a:custGeom>
              <a:avLst/>
              <a:gdLst>
                <a:gd name="T0" fmla="*/ 104 w 120"/>
                <a:gd name="T1" fmla="*/ 25 h 103"/>
                <a:gd name="T2" fmla="*/ 88 w 120"/>
                <a:gd name="T3" fmla="*/ 0 h 103"/>
                <a:gd name="T4" fmla="*/ 0 w 120"/>
                <a:gd name="T5" fmla="*/ 103 h 103"/>
                <a:gd name="T6" fmla="*/ 120 w 120"/>
                <a:gd name="T7" fmla="*/ 51 h 103"/>
                <a:gd name="T8" fmla="*/ 104 w 120"/>
                <a:gd name="T9" fmla="*/ 25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3">
                  <a:moveTo>
                    <a:pt x="104" y="25"/>
                  </a:moveTo>
                  <a:lnTo>
                    <a:pt x="88" y="0"/>
                  </a:lnTo>
                  <a:lnTo>
                    <a:pt x="0" y="103"/>
                  </a:lnTo>
                  <a:lnTo>
                    <a:pt x="120" y="51"/>
                  </a:lnTo>
                  <a:lnTo>
                    <a:pt x="104"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894" name="Freeform 58"/>
            <p:cNvSpPr>
              <a:spLocks/>
            </p:cNvSpPr>
            <p:nvPr/>
          </p:nvSpPr>
          <p:spPr bwMode="auto">
            <a:xfrm>
              <a:off x="1678" y="932"/>
              <a:ext cx="120" cy="103"/>
            </a:xfrm>
            <a:custGeom>
              <a:avLst/>
              <a:gdLst>
                <a:gd name="T0" fmla="*/ 16 w 120"/>
                <a:gd name="T1" fmla="*/ 77 h 103"/>
                <a:gd name="T2" fmla="*/ 32 w 120"/>
                <a:gd name="T3" fmla="*/ 103 h 103"/>
                <a:gd name="T4" fmla="*/ 120 w 120"/>
                <a:gd name="T5" fmla="*/ 0 h 103"/>
                <a:gd name="T6" fmla="*/ 0 w 120"/>
                <a:gd name="T7" fmla="*/ 51 h 103"/>
                <a:gd name="T8" fmla="*/ 16 w 120"/>
                <a:gd name="T9" fmla="*/ 77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3">
                  <a:moveTo>
                    <a:pt x="16" y="77"/>
                  </a:moveTo>
                  <a:lnTo>
                    <a:pt x="32" y="103"/>
                  </a:lnTo>
                  <a:lnTo>
                    <a:pt x="120" y="0"/>
                  </a:lnTo>
                  <a:lnTo>
                    <a:pt x="0" y="51"/>
                  </a:lnTo>
                  <a:lnTo>
                    <a:pt x="16"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8477" name="Group 63"/>
          <p:cNvGrpSpPr>
            <a:grpSpLocks/>
          </p:cNvGrpSpPr>
          <p:nvPr/>
        </p:nvGrpSpPr>
        <p:grpSpPr bwMode="auto">
          <a:xfrm>
            <a:off x="1062038" y="1027113"/>
            <a:ext cx="1792287" cy="944562"/>
            <a:chOff x="669" y="647"/>
            <a:chExt cx="1129" cy="595"/>
          </a:xfrm>
        </p:grpSpPr>
        <p:sp>
          <p:nvSpPr>
            <p:cNvPr id="18889" name="Line 60"/>
            <p:cNvSpPr>
              <a:spLocks noChangeShapeType="1"/>
            </p:cNvSpPr>
            <p:nvPr/>
          </p:nvSpPr>
          <p:spPr bwMode="auto">
            <a:xfrm>
              <a:off x="781" y="708"/>
              <a:ext cx="905" cy="474"/>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890" name="Freeform 61"/>
            <p:cNvSpPr>
              <a:spLocks/>
            </p:cNvSpPr>
            <p:nvPr/>
          </p:nvSpPr>
          <p:spPr bwMode="auto">
            <a:xfrm>
              <a:off x="669" y="647"/>
              <a:ext cx="128" cy="87"/>
            </a:xfrm>
            <a:custGeom>
              <a:avLst/>
              <a:gdLst>
                <a:gd name="T0" fmla="*/ 112 w 128"/>
                <a:gd name="T1" fmla="*/ 61 h 87"/>
                <a:gd name="T2" fmla="*/ 128 w 128"/>
                <a:gd name="T3" fmla="*/ 35 h 87"/>
                <a:gd name="T4" fmla="*/ 0 w 128"/>
                <a:gd name="T5" fmla="*/ 0 h 87"/>
                <a:gd name="T6" fmla="*/ 104 w 128"/>
                <a:gd name="T7" fmla="*/ 87 h 87"/>
                <a:gd name="T8" fmla="*/ 112 w 128"/>
                <a:gd name="T9" fmla="*/ 61 h 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87">
                  <a:moveTo>
                    <a:pt x="112" y="61"/>
                  </a:moveTo>
                  <a:lnTo>
                    <a:pt x="128" y="35"/>
                  </a:lnTo>
                  <a:lnTo>
                    <a:pt x="0" y="0"/>
                  </a:lnTo>
                  <a:lnTo>
                    <a:pt x="104" y="87"/>
                  </a:lnTo>
                  <a:lnTo>
                    <a:pt x="112"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891" name="Freeform 62"/>
            <p:cNvSpPr>
              <a:spLocks/>
            </p:cNvSpPr>
            <p:nvPr/>
          </p:nvSpPr>
          <p:spPr bwMode="auto">
            <a:xfrm>
              <a:off x="1670" y="1156"/>
              <a:ext cx="128" cy="86"/>
            </a:xfrm>
            <a:custGeom>
              <a:avLst/>
              <a:gdLst>
                <a:gd name="T0" fmla="*/ 16 w 128"/>
                <a:gd name="T1" fmla="*/ 26 h 86"/>
                <a:gd name="T2" fmla="*/ 0 w 128"/>
                <a:gd name="T3" fmla="*/ 51 h 86"/>
                <a:gd name="T4" fmla="*/ 128 w 128"/>
                <a:gd name="T5" fmla="*/ 86 h 86"/>
                <a:gd name="T6" fmla="*/ 24 w 128"/>
                <a:gd name="T7" fmla="*/ 0 h 86"/>
                <a:gd name="T8" fmla="*/ 16 w 128"/>
                <a:gd name="T9" fmla="*/ 26 h 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86">
                  <a:moveTo>
                    <a:pt x="16" y="26"/>
                  </a:moveTo>
                  <a:lnTo>
                    <a:pt x="0" y="51"/>
                  </a:lnTo>
                  <a:lnTo>
                    <a:pt x="128" y="86"/>
                  </a:lnTo>
                  <a:lnTo>
                    <a:pt x="24" y="0"/>
                  </a:lnTo>
                  <a:lnTo>
                    <a:pt x="1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8478" name="Oval 64"/>
          <p:cNvSpPr>
            <a:spLocks noChangeArrowheads="1"/>
          </p:cNvSpPr>
          <p:nvPr/>
        </p:nvSpPr>
        <p:spPr bwMode="auto">
          <a:xfrm>
            <a:off x="2435225" y="1724025"/>
            <a:ext cx="63500" cy="69850"/>
          </a:xfrm>
          <a:prstGeom prst="ellipse">
            <a:avLst/>
          </a:prstGeom>
          <a:solidFill>
            <a:srgbClr val="000000"/>
          </a:solidFill>
          <a:ln w="25400">
            <a:solidFill>
              <a:srgbClr val="000000"/>
            </a:solidFill>
            <a:round/>
            <a:headEnd/>
            <a:tailEnd/>
          </a:ln>
        </p:spPr>
        <p:txBody>
          <a:bodyPr/>
          <a:lstStyle/>
          <a:p>
            <a:endParaRPr lang="en-US"/>
          </a:p>
        </p:txBody>
      </p:sp>
      <p:sp>
        <p:nvSpPr>
          <p:cNvPr id="18479" name="Rectangle 65"/>
          <p:cNvSpPr>
            <a:spLocks noChangeArrowheads="1"/>
          </p:cNvSpPr>
          <p:nvPr/>
        </p:nvSpPr>
        <p:spPr bwMode="auto">
          <a:xfrm>
            <a:off x="2193925" y="1425575"/>
            <a:ext cx="3587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(4, 2)</a:t>
            </a:r>
            <a:endParaRPr lang="en-US" b="1">
              <a:solidFill>
                <a:srgbClr val="CC3399"/>
              </a:solidFill>
            </a:endParaRPr>
          </a:p>
        </p:txBody>
      </p:sp>
      <p:sp>
        <p:nvSpPr>
          <p:cNvPr id="18480" name="Line 67"/>
          <p:cNvSpPr>
            <a:spLocks noChangeShapeType="1"/>
          </p:cNvSpPr>
          <p:nvPr/>
        </p:nvSpPr>
        <p:spPr bwMode="auto">
          <a:xfrm flipH="1" flipV="1">
            <a:off x="485775" y="481013"/>
            <a:ext cx="12700" cy="142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1" name="Line 68"/>
          <p:cNvSpPr>
            <a:spLocks noChangeShapeType="1"/>
          </p:cNvSpPr>
          <p:nvPr/>
        </p:nvSpPr>
        <p:spPr bwMode="auto">
          <a:xfrm flipH="1" flipV="1">
            <a:off x="485775" y="481013"/>
            <a:ext cx="12700" cy="142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2" name="Rectangle 69"/>
          <p:cNvSpPr>
            <a:spLocks noChangeArrowheads="1"/>
          </p:cNvSpPr>
          <p:nvPr/>
        </p:nvSpPr>
        <p:spPr bwMode="auto">
          <a:xfrm>
            <a:off x="7288213" y="2701925"/>
            <a:ext cx="1143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Geneva"/>
              </a:rPr>
              <a:t>x </a:t>
            </a:r>
            <a:endParaRPr lang="en-US"/>
          </a:p>
        </p:txBody>
      </p:sp>
      <p:sp>
        <p:nvSpPr>
          <p:cNvPr id="18483" name="Rectangle 70"/>
          <p:cNvSpPr>
            <a:spLocks noChangeArrowheads="1"/>
          </p:cNvSpPr>
          <p:nvPr/>
        </p:nvSpPr>
        <p:spPr bwMode="auto">
          <a:xfrm>
            <a:off x="5499100"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4" name="Rectangle 71"/>
          <p:cNvSpPr>
            <a:spLocks noChangeArrowheads="1"/>
          </p:cNvSpPr>
          <p:nvPr/>
        </p:nvSpPr>
        <p:spPr bwMode="auto">
          <a:xfrm>
            <a:off x="5651500"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5" name="Rectangle 72"/>
          <p:cNvSpPr>
            <a:spLocks noChangeArrowheads="1"/>
          </p:cNvSpPr>
          <p:nvPr/>
        </p:nvSpPr>
        <p:spPr bwMode="auto">
          <a:xfrm>
            <a:off x="5803900"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6" name="Rectangle 73"/>
          <p:cNvSpPr>
            <a:spLocks noChangeArrowheads="1"/>
          </p:cNvSpPr>
          <p:nvPr/>
        </p:nvSpPr>
        <p:spPr bwMode="auto">
          <a:xfrm>
            <a:off x="5956300"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7" name="Rectangle 74"/>
          <p:cNvSpPr>
            <a:spLocks noChangeArrowheads="1"/>
          </p:cNvSpPr>
          <p:nvPr/>
        </p:nvSpPr>
        <p:spPr bwMode="auto">
          <a:xfrm>
            <a:off x="6108700"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8" name="Rectangle 75"/>
          <p:cNvSpPr>
            <a:spLocks noChangeArrowheads="1"/>
          </p:cNvSpPr>
          <p:nvPr/>
        </p:nvSpPr>
        <p:spPr bwMode="auto">
          <a:xfrm>
            <a:off x="6411913"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89" name="Rectangle 76"/>
          <p:cNvSpPr>
            <a:spLocks noChangeArrowheads="1"/>
          </p:cNvSpPr>
          <p:nvPr/>
        </p:nvSpPr>
        <p:spPr bwMode="auto">
          <a:xfrm>
            <a:off x="6564313"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0" name="Rectangle 77"/>
          <p:cNvSpPr>
            <a:spLocks noChangeArrowheads="1"/>
          </p:cNvSpPr>
          <p:nvPr/>
        </p:nvSpPr>
        <p:spPr bwMode="auto">
          <a:xfrm>
            <a:off x="6716713"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1" name="Rectangle 78"/>
          <p:cNvSpPr>
            <a:spLocks noChangeArrowheads="1"/>
          </p:cNvSpPr>
          <p:nvPr/>
        </p:nvSpPr>
        <p:spPr bwMode="auto">
          <a:xfrm>
            <a:off x="6869113"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2" name="Rectangle 79"/>
          <p:cNvSpPr>
            <a:spLocks noChangeArrowheads="1"/>
          </p:cNvSpPr>
          <p:nvPr/>
        </p:nvSpPr>
        <p:spPr bwMode="auto">
          <a:xfrm>
            <a:off x="7021513" y="1989138"/>
            <a:ext cx="12700" cy="16271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3" name="Rectangle 80"/>
          <p:cNvSpPr>
            <a:spLocks noChangeArrowheads="1"/>
          </p:cNvSpPr>
          <p:nvPr/>
        </p:nvSpPr>
        <p:spPr bwMode="auto">
          <a:xfrm>
            <a:off x="5499100" y="3603625"/>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4" name="Rectangle 81"/>
          <p:cNvSpPr>
            <a:spLocks noChangeArrowheads="1"/>
          </p:cNvSpPr>
          <p:nvPr/>
        </p:nvSpPr>
        <p:spPr bwMode="auto">
          <a:xfrm>
            <a:off x="5499100" y="3441700"/>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5" name="Rectangle 82"/>
          <p:cNvSpPr>
            <a:spLocks noChangeArrowheads="1"/>
          </p:cNvSpPr>
          <p:nvPr/>
        </p:nvSpPr>
        <p:spPr bwMode="auto">
          <a:xfrm>
            <a:off x="5499100" y="3279775"/>
            <a:ext cx="1535113"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6" name="Rectangle 83"/>
          <p:cNvSpPr>
            <a:spLocks noChangeArrowheads="1"/>
          </p:cNvSpPr>
          <p:nvPr/>
        </p:nvSpPr>
        <p:spPr bwMode="auto">
          <a:xfrm>
            <a:off x="5499100" y="3119438"/>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7" name="Rectangle 84"/>
          <p:cNvSpPr>
            <a:spLocks noChangeArrowheads="1"/>
          </p:cNvSpPr>
          <p:nvPr/>
        </p:nvSpPr>
        <p:spPr bwMode="auto">
          <a:xfrm>
            <a:off x="5499100" y="2957513"/>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8" name="Rectangle 85"/>
          <p:cNvSpPr>
            <a:spLocks noChangeArrowheads="1"/>
          </p:cNvSpPr>
          <p:nvPr/>
        </p:nvSpPr>
        <p:spPr bwMode="auto">
          <a:xfrm>
            <a:off x="5499100" y="2633663"/>
            <a:ext cx="1535113" cy="14287"/>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99" name="Rectangle 86"/>
          <p:cNvSpPr>
            <a:spLocks noChangeArrowheads="1"/>
          </p:cNvSpPr>
          <p:nvPr/>
        </p:nvSpPr>
        <p:spPr bwMode="auto">
          <a:xfrm>
            <a:off x="5499100" y="2473325"/>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00" name="Rectangle 87"/>
          <p:cNvSpPr>
            <a:spLocks noChangeArrowheads="1"/>
          </p:cNvSpPr>
          <p:nvPr/>
        </p:nvSpPr>
        <p:spPr bwMode="auto">
          <a:xfrm>
            <a:off x="5499100" y="2311400"/>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01" name="Rectangle 88"/>
          <p:cNvSpPr>
            <a:spLocks noChangeArrowheads="1"/>
          </p:cNvSpPr>
          <p:nvPr/>
        </p:nvSpPr>
        <p:spPr bwMode="auto">
          <a:xfrm>
            <a:off x="5499100" y="2149475"/>
            <a:ext cx="1535113" cy="14288"/>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02" name="Rectangle 89"/>
          <p:cNvSpPr>
            <a:spLocks noChangeArrowheads="1"/>
          </p:cNvSpPr>
          <p:nvPr/>
        </p:nvSpPr>
        <p:spPr bwMode="auto">
          <a:xfrm>
            <a:off x="5499100" y="1989138"/>
            <a:ext cx="1535113" cy="1270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03" name="Line 90"/>
          <p:cNvSpPr>
            <a:spLocks noChangeShapeType="1"/>
          </p:cNvSpPr>
          <p:nvPr/>
        </p:nvSpPr>
        <p:spPr bwMode="auto">
          <a:xfrm>
            <a:off x="5308600" y="2795588"/>
            <a:ext cx="1903413"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4" name="Line 91"/>
          <p:cNvSpPr>
            <a:spLocks noChangeShapeType="1"/>
          </p:cNvSpPr>
          <p:nvPr/>
        </p:nvSpPr>
        <p:spPr bwMode="auto">
          <a:xfrm flipH="1" flipV="1">
            <a:off x="7161213" y="2741613"/>
            <a:ext cx="50800"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5" name="Line 92"/>
          <p:cNvSpPr>
            <a:spLocks noChangeShapeType="1"/>
          </p:cNvSpPr>
          <p:nvPr/>
        </p:nvSpPr>
        <p:spPr bwMode="auto">
          <a:xfrm flipH="1">
            <a:off x="7161213" y="2795588"/>
            <a:ext cx="50800"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6" name="Line 93"/>
          <p:cNvSpPr>
            <a:spLocks noChangeShapeType="1"/>
          </p:cNvSpPr>
          <p:nvPr/>
        </p:nvSpPr>
        <p:spPr bwMode="auto">
          <a:xfrm>
            <a:off x="7161213" y="2741613"/>
            <a:ext cx="1587" cy="1079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7" name="Line 94"/>
          <p:cNvSpPr>
            <a:spLocks noChangeShapeType="1"/>
          </p:cNvSpPr>
          <p:nvPr/>
        </p:nvSpPr>
        <p:spPr bwMode="auto">
          <a:xfrm>
            <a:off x="7173913" y="2755900"/>
            <a:ext cx="1587" cy="809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8" name="Line 95"/>
          <p:cNvSpPr>
            <a:spLocks noChangeShapeType="1"/>
          </p:cNvSpPr>
          <p:nvPr/>
        </p:nvSpPr>
        <p:spPr bwMode="auto">
          <a:xfrm>
            <a:off x="7186613" y="2768600"/>
            <a:ext cx="1587"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9" name="Line 96"/>
          <p:cNvSpPr>
            <a:spLocks noChangeShapeType="1"/>
          </p:cNvSpPr>
          <p:nvPr/>
        </p:nvSpPr>
        <p:spPr bwMode="auto">
          <a:xfrm>
            <a:off x="7199313" y="2782888"/>
            <a:ext cx="1587" cy="269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0" name="Line 97"/>
          <p:cNvSpPr>
            <a:spLocks noChangeShapeType="1"/>
          </p:cNvSpPr>
          <p:nvPr/>
        </p:nvSpPr>
        <p:spPr bwMode="auto">
          <a:xfrm flipV="1">
            <a:off x="6261100" y="1785938"/>
            <a:ext cx="1588" cy="20193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1" name="Line 98"/>
          <p:cNvSpPr>
            <a:spLocks noChangeShapeType="1"/>
          </p:cNvSpPr>
          <p:nvPr/>
        </p:nvSpPr>
        <p:spPr bwMode="auto">
          <a:xfrm>
            <a:off x="6261100" y="1785938"/>
            <a:ext cx="50800"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2" name="Line 99"/>
          <p:cNvSpPr>
            <a:spLocks noChangeShapeType="1"/>
          </p:cNvSpPr>
          <p:nvPr/>
        </p:nvSpPr>
        <p:spPr bwMode="auto">
          <a:xfrm flipH="1">
            <a:off x="6210300" y="1785938"/>
            <a:ext cx="50800"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3" name="Line 100"/>
          <p:cNvSpPr>
            <a:spLocks noChangeShapeType="1"/>
          </p:cNvSpPr>
          <p:nvPr/>
        </p:nvSpPr>
        <p:spPr bwMode="auto">
          <a:xfrm>
            <a:off x="6210300" y="1839913"/>
            <a:ext cx="1016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4" name="Line 101"/>
          <p:cNvSpPr>
            <a:spLocks noChangeShapeType="1"/>
          </p:cNvSpPr>
          <p:nvPr/>
        </p:nvSpPr>
        <p:spPr bwMode="auto">
          <a:xfrm>
            <a:off x="6223000" y="1827213"/>
            <a:ext cx="762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5" name="Line 102"/>
          <p:cNvSpPr>
            <a:spLocks noChangeShapeType="1"/>
          </p:cNvSpPr>
          <p:nvPr/>
        </p:nvSpPr>
        <p:spPr bwMode="auto">
          <a:xfrm>
            <a:off x="6235700" y="1812925"/>
            <a:ext cx="508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6" name="Line 103"/>
          <p:cNvSpPr>
            <a:spLocks noChangeShapeType="1"/>
          </p:cNvSpPr>
          <p:nvPr/>
        </p:nvSpPr>
        <p:spPr bwMode="auto">
          <a:xfrm>
            <a:off x="6248400" y="1800225"/>
            <a:ext cx="254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7" name="Rectangle 104"/>
          <p:cNvSpPr>
            <a:spLocks noChangeArrowheads="1"/>
          </p:cNvSpPr>
          <p:nvPr/>
        </p:nvSpPr>
        <p:spPr bwMode="auto">
          <a:xfrm>
            <a:off x="6172200" y="1476375"/>
            <a:ext cx="7302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Geneva"/>
              </a:rPr>
              <a:t>y</a:t>
            </a:r>
            <a:endParaRPr lang="en-US"/>
          </a:p>
        </p:txBody>
      </p:sp>
      <p:sp>
        <p:nvSpPr>
          <p:cNvPr id="18518" name="Rectangle 105"/>
          <p:cNvSpPr>
            <a:spLocks noChangeArrowheads="1"/>
          </p:cNvSpPr>
          <p:nvPr/>
        </p:nvSpPr>
        <p:spPr bwMode="auto">
          <a:xfrm>
            <a:off x="7008813" y="2876550"/>
            <a:ext cx="825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a:t>
            </a:r>
            <a:endParaRPr lang="en-US" b="1">
              <a:solidFill>
                <a:srgbClr val="CC3399"/>
              </a:solidFill>
            </a:endParaRPr>
          </a:p>
        </p:txBody>
      </p:sp>
      <p:sp>
        <p:nvSpPr>
          <p:cNvPr id="18519" name="Rectangle 106"/>
          <p:cNvSpPr>
            <a:spLocks noChangeArrowheads="1"/>
          </p:cNvSpPr>
          <p:nvPr/>
        </p:nvSpPr>
        <p:spPr bwMode="auto">
          <a:xfrm>
            <a:off x="5410200" y="2876550"/>
            <a:ext cx="206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 </a:t>
            </a:r>
            <a:endParaRPr lang="en-US" b="1">
              <a:solidFill>
                <a:srgbClr val="CC3399"/>
              </a:solidFill>
            </a:endParaRPr>
          </a:p>
        </p:txBody>
      </p:sp>
      <p:sp>
        <p:nvSpPr>
          <p:cNvPr id="18520" name="Rectangle 107"/>
          <p:cNvSpPr>
            <a:spLocks noChangeArrowheads="1"/>
          </p:cNvSpPr>
          <p:nvPr/>
        </p:nvSpPr>
        <p:spPr bwMode="auto">
          <a:xfrm>
            <a:off x="6096000" y="1879600"/>
            <a:ext cx="825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a:t>
            </a:r>
            <a:endParaRPr lang="en-US" b="1">
              <a:solidFill>
                <a:srgbClr val="CC3399"/>
              </a:solidFill>
            </a:endParaRPr>
          </a:p>
        </p:txBody>
      </p:sp>
      <p:sp>
        <p:nvSpPr>
          <p:cNvPr id="18521" name="Rectangle 109"/>
          <p:cNvSpPr>
            <a:spLocks noChangeArrowheads="1"/>
          </p:cNvSpPr>
          <p:nvPr/>
        </p:nvSpPr>
        <p:spPr bwMode="auto">
          <a:xfrm>
            <a:off x="6019800" y="3535363"/>
            <a:ext cx="2063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Geneva"/>
              </a:rPr>
              <a:t>–5 </a:t>
            </a:r>
            <a:endParaRPr lang="en-US" b="1">
              <a:solidFill>
                <a:srgbClr val="CC3399"/>
              </a:solidFill>
            </a:endParaRPr>
          </a:p>
        </p:txBody>
      </p:sp>
      <p:grpSp>
        <p:nvGrpSpPr>
          <p:cNvPr id="18522" name="Group 113"/>
          <p:cNvGrpSpPr>
            <a:grpSpLocks/>
          </p:cNvGrpSpPr>
          <p:nvPr/>
        </p:nvGrpSpPr>
        <p:grpSpPr bwMode="auto">
          <a:xfrm>
            <a:off x="5270500" y="1773238"/>
            <a:ext cx="2055813" cy="1452562"/>
            <a:chOff x="3320" y="1117"/>
            <a:chExt cx="1295" cy="915"/>
          </a:xfrm>
        </p:grpSpPr>
        <p:sp>
          <p:nvSpPr>
            <p:cNvPr id="18886" name="Line 110"/>
            <p:cNvSpPr>
              <a:spLocks noChangeShapeType="1"/>
            </p:cNvSpPr>
            <p:nvPr/>
          </p:nvSpPr>
          <p:spPr bwMode="auto">
            <a:xfrm>
              <a:off x="3424" y="1193"/>
              <a:ext cx="1087" cy="763"/>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887" name="Freeform 111"/>
            <p:cNvSpPr>
              <a:spLocks/>
            </p:cNvSpPr>
            <p:nvPr/>
          </p:nvSpPr>
          <p:spPr bwMode="auto">
            <a:xfrm>
              <a:off x="3320" y="1117"/>
              <a:ext cx="120" cy="102"/>
            </a:xfrm>
            <a:custGeom>
              <a:avLst/>
              <a:gdLst>
                <a:gd name="T0" fmla="*/ 104 w 120"/>
                <a:gd name="T1" fmla="*/ 76 h 102"/>
                <a:gd name="T2" fmla="*/ 120 w 120"/>
                <a:gd name="T3" fmla="*/ 51 h 102"/>
                <a:gd name="T4" fmla="*/ 0 w 120"/>
                <a:gd name="T5" fmla="*/ 0 h 102"/>
                <a:gd name="T6" fmla="*/ 88 w 120"/>
                <a:gd name="T7" fmla="*/ 102 h 102"/>
                <a:gd name="T8" fmla="*/ 104 w 120"/>
                <a:gd name="T9" fmla="*/ 76 h 1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2">
                  <a:moveTo>
                    <a:pt x="104" y="76"/>
                  </a:moveTo>
                  <a:lnTo>
                    <a:pt x="120" y="51"/>
                  </a:lnTo>
                  <a:lnTo>
                    <a:pt x="0" y="0"/>
                  </a:lnTo>
                  <a:lnTo>
                    <a:pt x="88" y="102"/>
                  </a:lnTo>
                  <a:lnTo>
                    <a:pt x="104"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888" name="Freeform 112"/>
            <p:cNvSpPr>
              <a:spLocks/>
            </p:cNvSpPr>
            <p:nvPr/>
          </p:nvSpPr>
          <p:spPr bwMode="auto">
            <a:xfrm>
              <a:off x="4495" y="1931"/>
              <a:ext cx="120" cy="101"/>
            </a:xfrm>
            <a:custGeom>
              <a:avLst/>
              <a:gdLst>
                <a:gd name="T0" fmla="*/ 16 w 120"/>
                <a:gd name="T1" fmla="*/ 25 h 101"/>
                <a:gd name="T2" fmla="*/ 0 w 120"/>
                <a:gd name="T3" fmla="*/ 51 h 101"/>
                <a:gd name="T4" fmla="*/ 120 w 120"/>
                <a:gd name="T5" fmla="*/ 101 h 101"/>
                <a:gd name="T6" fmla="*/ 32 w 120"/>
                <a:gd name="T7" fmla="*/ 0 h 101"/>
                <a:gd name="T8" fmla="*/ 16 w 120"/>
                <a:gd name="T9" fmla="*/ 25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1">
                  <a:moveTo>
                    <a:pt x="16" y="25"/>
                  </a:moveTo>
                  <a:lnTo>
                    <a:pt x="0" y="51"/>
                  </a:lnTo>
                  <a:lnTo>
                    <a:pt x="120" y="101"/>
                  </a:lnTo>
                  <a:lnTo>
                    <a:pt x="32" y="0"/>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8523" name="Group 117"/>
          <p:cNvGrpSpPr>
            <a:grpSpLocks/>
          </p:cNvGrpSpPr>
          <p:nvPr/>
        </p:nvGrpSpPr>
        <p:grpSpPr bwMode="auto">
          <a:xfrm>
            <a:off x="5270500" y="2419350"/>
            <a:ext cx="2055813" cy="1452563"/>
            <a:chOff x="3320" y="1524"/>
            <a:chExt cx="1295" cy="915"/>
          </a:xfrm>
        </p:grpSpPr>
        <p:sp>
          <p:nvSpPr>
            <p:cNvPr id="18883" name="Line 114"/>
            <p:cNvSpPr>
              <a:spLocks noChangeShapeType="1"/>
            </p:cNvSpPr>
            <p:nvPr/>
          </p:nvSpPr>
          <p:spPr bwMode="auto">
            <a:xfrm>
              <a:off x="3424" y="1600"/>
              <a:ext cx="1087" cy="763"/>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884" name="Freeform 115"/>
            <p:cNvSpPr>
              <a:spLocks/>
            </p:cNvSpPr>
            <p:nvPr/>
          </p:nvSpPr>
          <p:spPr bwMode="auto">
            <a:xfrm>
              <a:off x="3320" y="1524"/>
              <a:ext cx="120" cy="101"/>
            </a:xfrm>
            <a:custGeom>
              <a:avLst/>
              <a:gdLst>
                <a:gd name="T0" fmla="*/ 104 w 120"/>
                <a:gd name="T1" fmla="*/ 76 h 101"/>
                <a:gd name="T2" fmla="*/ 120 w 120"/>
                <a:gd name="T3" fmla="*/ 51 h 101"/>
                <a:gd name="T4" fmla="*/ 0 w 120"/>
                <a:gd name="T5" fmla="*/ 0 h 101"/>
                <a:gd name="T6" fmla="*/ 88 w 120"/>
                <a:gd name="T7" fmla="*/ 101 h 101"/>
                <a:gd name="T8" fmla="*/ 104 w 120"/>
                <a:gd name="T9" fmla="*/ 76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1">
                  <a:moveTo>
                    <a:pt x="104" y="76"/>
                  </a:moveTo>
                  <a:lnTo>
                    <a:pt x="120" y="51"/>
                  </a:lnTo>
                  <a:lnTo>
                    <a:pt x="0" y="0"/>
                  </a:lnTo>
                  <a:lnTo>
                    <a:pt x="88" y="101"/>
                  </a:lnTo>
                  <a:lnTo>
                    <a:pt x="104"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885" name="Freeform 116"/>
            <p:cNvSpPr>
              <a:spLocks/>
            </p:cNvSpPr>
            <p:nvPr/>
          </p:nvSpPr>
          <p:spPr bwMode="auto">
            <a:xfrm>
              <a:off x="4495" y="2338"/>
              <a:ext cx="120" cy="101"/>
            </a:xfrm>
            <a:custGeom>
              <a:avLst/>
              <a:gdLst>
                <a:gd name="T0" fmla="*/ 16 w 120"/>
                <a:gd name="T1" fmla="*/ 25 h 101"/>
                <a:gd name="T2" fmla="*/ 0 w 120"/>
                <a:gd name="T3" fmla="*/ 50 h 101"/>
                <a:gd name="T4" fmla="*/ 120 w 120"/>
                <a:gd name="T5" fmla="*/ 101 h 101"/>
                <a:gd name="T6" fmla="*/ 32 w 120"/>
                <a:gd name="T7" fmla="*/ 0 h 101"/>
                <a:gd name="T8" fmla="*/ 16 w 120"/>
                <a:gd name="T9" fmla="*/ 25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1">
                  <a:moveTo>
                    <a:pt x="16" y="25"/>
                  </a:moveTo>
                  <a:lnTo>
                    <a:pt x="0" y="50"/>
                  </a:lnTo>
                  <a:lnTo>
                    <a:pt x="120" y="101"/>
                  </a:lnTo>
                  <a:lnTo>
                    <a:pt x="32" y="0"/>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8524" name="Rectangle 119"/>
          <p:cNvSpPr>
            <a:spLocks noChangeArrowheads="1"/>
          </p:cNvSpPr>
          <p:nvPr/>
        </p:nvSpPr>
        <p:spPr bwMode="auto">
          <a:xfrm>
            <a:off x="5038725" y="4799013"/>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25" name="Rectangle 120"/>
          <p:cNvSpPr>
            <a:spLocks noChangeArrowheads="1"/>
          </p:cNvSpPr>
          <p:nvPr/>
        </p:nvSpPr>
        <p:spPr bwMode="auto">
          <a:xfrm>
            <a:off x="5038725" y="4799013"/>
            <a:ext cx="16192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i="1">
                <a:solidFill>
                  <a:srgbClr val="000000"/>
                </a:solidFill>
                <a:latin typeface="Arial" pitchFamily="34" charset="0"/>
              </a:rPr>
              <a:t>x</a:t>
            </a:r>
            <a:endParaRPr lang="en-US"/>
          </a:p>
        </p:txBody>
      </p:sp>
      <p:grpSp>
        <p:nvGrpSpPr>
          <p:cNvPr id="18526" name="Group 136"/>
          <p:cNvGrpSpPr>
            <a:grpSpLocks/>
          </p:cNvGrpSpPr>
          <p:nvPr/>
        </p:nvGrpSpPr>
        <p:grpSpPr bwMode="auto">
          <a:xfrm>
            <a:off x="3241675" y="4084638"/>
            <a:ext cx="9525" cy="1631950"/>
            <a:chOff x="2042" y="2573"/>
            <a:chExt cx="6" cy="1028"/>
          </a:xfrm>
        </p:grpSpPr>
        <p:pic>
          <p:nvPicPr>
            <p:cNvPr id="18868" name="Picture 12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573"/>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9" name="Picture 12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643"/>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0" name="Picture 12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713"/>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1" name="Picture 12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78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2" name="Picture 12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85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3" name="Picture 12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92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4" name="Picture 12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299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5" name="Picture 12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064"/>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6" name="Picture 12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13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7" name="Picture 13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20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8" name="Picture 13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27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79" name="Picture 13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345"/>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80" name="Picture 13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416"/>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81" name="Picture 13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042" y="3486"/>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82" name="Picture 135"/>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042" y="3556"/>
              <a:ext cx="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27" name="Group 152"/>
          <p:cNvGrpSpPr>
            <a:grpSpLocks/>
          </p:cNvGrpSpPr>
          <p:nvPr/>
        </p:nvGrpSpPr>
        <p:grpSpPr bwMode="auto">
          <a:xfrm>
            <a:off x="3394075" y="4084638"/>
            <a:ext cx="12700" cy="1631950"/>
            <a:chOff x="2138" y="2573"/>
            <a:chExt cx="8" cy="1028"/>
          </a:xfrm>
        </p:grpSpPr>
        <p:pic>
          <p:nvPicPr>
            <p:cNvPr id="18853" name="Picture 13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4" name="Picture 13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5" name="Picture 13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6" name="Picture 14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7" name="Picture 14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8" name="Picture 14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9" name="Picture 14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0" name="Picture 14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1" name="Picture 14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2" name="Picture 14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3" name="Picture 14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4" name="Picture 14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5" name="Picture 14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6" name="Picture 15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138"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67" name="Picture 151"/>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138"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28" name="Group 168"/>
          <p:cNvGrpSpPr>
            <a:grpSpLocks/>
          </p:cNvGrpSpPr>
          <p:nvPr/>
        </p:nvGrpSpPr>
        <p:grpSpPr bwMode="auto">
          <a:xfrm>
            <a:off x="3544888" y="4084638"/>
            <a:ext cx="14287" cy="1631950"/>
            <a:chOff x="2233" y="2573"/>
            <a:chExt cx="9" cy="1028"/>
          </a:xfrm>
        </p:grpSpPr>
        <p:pic>
          <p:nvPicPr>
            <p:cNvPr id="18838" name="Picture 15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573"/>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9" name="Picture 15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643"/>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0" name="Picture 15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713"/>
              <a:ext cx="9"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1" name="Picture 15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784"/>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2" name="Picture 15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854"/>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3" name="Picture 15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924"/>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4" name="Picture 15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2994"/>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5" name="Picture 16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064"/>
              <a:ext cx="9"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6" name="Picture 16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135"/>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7" name="Picture 16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205"/>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8" name="Picture 16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275"/>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9" name="Picture 16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345"/>
              <a:ext cx="9"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0" name="Picture 16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416"/>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1" name="Picture 16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233" y="3486"/>
              <a:ext cx="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2" name="Picture 167"/>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233" y="3556"/>
              <a:ext cx="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29" name="Group 184"/>
          <p:cNvGrpSpPr>
            <a:grpSpLocks/>
          </p:cNvGrpSpPr>
          <p:nvPr/>
        </p:nvGrpSpPr>
        <p:grpSpPr bwMode="auto">
          <a:xfrm>
            <a:off x="3700463" y="4084638"/>
            <a:ext cx="12700" cy="1631950"/>
            <a:chOff x="2331" y="2573"/>
            <a:chExt cx="8" cy="1028"/>
          </a:xfrm>
        </p:grpSpPr>
        <p:pic>
          <p:nvPicPr>
            <p:cNvPr id="18823" name="Picture 16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4" name="Picture 17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5" name="Picture 17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6" name="Picture 17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7" name="Picture 17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8" name="Picture 17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9" name="Picture 17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0" name="Picture 17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1" name="Picture 17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2" name="Picture 17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3" name="Picture 17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4" name="Picture 18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5" name="Picture 18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6" name="Picture 18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331"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37" name="Picture 183"/>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331"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0" name="Group 200"/>
          <p:cNvGrpSpPr>
            <a:grpSpLocks/>
          </p:cNvGrpSpPr>
          <p:nvPr/>
        </p:nvGrpSpPr>
        <p:grpSpPr bwMode="auto">
          <a:xfrm>
            <a:off x="3852863" y="4084638"/>
            <a:ext cx="12700" cy="1631950"/>
            <a:chOff x="2427" y="2573"/>
            <a:chExt cx="8" cy="1028"/>
          </a:xfrm>
        </p:grpSpPr>
        <p:pic>
          <p:nvPicPr>
            <p:cNvPr id="18808" name="Picture 18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9" name="Picture 18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0" name="Picture 18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1" name="Picture 18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2" name="Picture 18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3" name="Picture 19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4" name="Picture 19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5" name="Picture 19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6" name="Picture 19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7" name="Picture 19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8" name="Picture 19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19" name="Picture 19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0" name="Picture 19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1" name="Picture 19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427"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22" name="Picture 199"/>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427"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1" name="Group 216"/>
          <p:cNvGrpSpPr>
            <a:grpSpLocks/>
          </p:cNvGrpSpPr>
          <p:nvPr/>
        </p:nvGrpSpPr>
        <p:grpSpPr bwMode="auto">
          <a:xfrm>
            <a:off x="4159250" y="4084638"/>
            <a:ext cx="12700" cy="1631950"/>
            <a:chOff x="2620" y="2573"/>
            <a:chExt cx="8" cy="1028"/>
          </a:xfrm>
        </p:grpSpPr>
        <p:pic>
          <p:nvPicPr>
            <p:cNvPr id="18793" name="Picture 20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4" name="Picture 20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5" name="Picture 20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6" name="Picture 20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7" name="Picture 20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8" name="Picture 20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9" name="Picture 20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0" name="Picture 20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1" name="Picture 20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2" name="Picture 21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3" name="Picture 21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4" name="Picture 21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5" name="Picture 21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6" name="Picture 21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620"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07" name="Picture 215"/>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620"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2" name="Group 232"/>
          <p:cNvGrpSpPr>
            <a:grpSpLocks/>
          </p:cNvGrpSpPr>
          <p:nvPr/>
        </p:nvGrpSpPr>
        <p:grpSpPr bwMode="auto">
          <a:xfrm>
            <a:off x="4311650" y="4084638"/>
            <a:ext cx="12700" cy="1631950"/>
            <a:chOff x="2716" y="2573"/>
            <a:chExt cx="8" cy="1028"/>
          </a:xfrm>
        </p:grpSpPr>
        <p:pic>
          <p:nvPicPr>
            <p:cNvPr id="18778" name="Picture 21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9" name="Picture 21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0" name="Picture 21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1" name="Picture 22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2" name="Picture 22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3" name="Picture 22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4" name="Picture 22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5" name="Picture 22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6" name="Picture 22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7" name="Picture 22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8" name="Picture 22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89" name="Picture 22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0" name="Picture 22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1" name="Picture 23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716"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92" name="Picture 231"/>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716"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3" name="Group 248"/>
          <p:cNvGrpSpPr>
            <a:grpSpLocks/>
          </p:cNvGrpSpPr>
          <p:nvPr/>
        </p:nvGrpSpPr>
        <p:grpSpPr bwMode="auto">
          <a:xfrm>
            <a:off x="4465638" y="4084638"/>
            <a:ext cx="11112" cy="1631950"/>
            <a:chOff x="2813" y="2573"/>
            <a:chExt cx="7" cy="1028"/>
          </a:xfrm>
        </p:grpSpPr>
        <p:pic>
          <p:nvPicPr>
            <p:cNvPr id="18763" name="Picture 23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573"/>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4" name="Picture 23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643"/>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5" name="Picture 23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713"/>
              <a:ext cx="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6" name="Picture 23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784"/>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7" name="Picture 23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854"/>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8" name="Picture 23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924"/>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9" name="Picture 23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2994"/>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0" name="Picture 24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064"/>
              <a:ext cx="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1" name="Picture 24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135"/>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2" name="Picture 24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205"/>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3" name="Picture 24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275"/>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4" name="Picture 24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345"/>
              <a:ext cx="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5" name="Picture 24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416"/>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6" name="Picture 24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813" y="3486"/>
              <a:ext cx="7"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77" name="Picture 247"/>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813" y="3556"/>
              <a:ext cx="7"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4" name="Group 264"/>
          <p:cNvGrpSpPr>
            <a:grpSpLocks/>
          </p:cNvGrpSpPr>
          <p:nvPr/>
        </p:nvGrpSpPr>
        <p:grpSpPr bwMode="auto">
          <a:xfrm>
            <a:off x="4618038" y="4084638"/>
            <a:ext cx="12700" cy="1631950"/>
            <a:chOff x="2909" y="2573"/>
            <a:chExt cx="8" cy="1028"/>
          </a:xfrm>
        </p:grpSpPr>
        <p:pic>
          <p:nvPicPr>
            <p:cNvPr id="18748" name="Picture 24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57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9" name="Picture 25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643"/>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0" name="Picture 25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713"/>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1" name="Picture 25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78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2" name="Picture 25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85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3" name="Picture 25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92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4" name="Picture 25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2994"/>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5" name="Picture 25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064"/>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6" name="Picture 25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13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7" name="Picture 25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20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8" name="Picture 25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275"/>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59" name="Picture 26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345"/>
              <a:ext cx="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0" name="Picture 26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41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1" name="Picture 26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2909" y="3486"/>
              <a:ext cx="8"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62" name="Picture 263"/>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2909" y="3556"/>
              <a:ext cx="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5" name="Group 280"/>
          <p:cNvGrpSpPr>
            <a:grpSpLocks/>
          </p:cNvGrpSpPr>
          <p:nvPr/>
        </p:nvGrpSpPr>
        <p:grpSpPr bwMode="auto">
          <a:xfrm>
            <a:off x="4773613" y="4084638"/>
            <a:ext cx="9525" cy="1631950"/>
            <a:chOff x="3007" y="2573"/>
            <a:chExt cx="6" cy="1028"/>
          </a:xfrm>
        </p:grpSpPr>
        <p:pic>
          <p:nvPicPr>
            <p:cNvPr id="18733" name="Picture 26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573"/>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4" name="Picture 26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643"/>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5" name="Picture 26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713"/>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6" name="Picture 26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78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7" name="Picture 269"/>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85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8" name="Picture 270"/>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92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9" name="Picture 271"/>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2994"/>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0" name="Picture 272"/>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064"/>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1" name="Picture 273"/>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13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2" name="Picture 274"/>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20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3" name="Picture 275"/>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275"/>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4" name="Picture 276"/>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345"/>
              <a:ext cx="6"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5" name="Picture 277"/>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416"/>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6" name="Picture 278"/>
            <p:cNvPicPr>
              <a:picLocks noChangeAspect="1" noChangeArrowheads="1"/>
            </p:cNvPicPr>
            <p:nvPr/>
          </p:nvPicPr>
          <p:blipFill>
            <a:blip r:embed="rId3">
              <a:extLst>
                <a:ext uri="{28A0092B-C50C-407E-A947-70E740481C1C}">
                  <a14:useLocalDpi xmlns:a14="http://schemas.microsoft.com/office/drawing/2010/main" val="0"/>
                </a:ext>
              </a:extLst>
            </a:blip>
            <a:srcRect r="87500"/>
            <a:stretch>
              <a:fillRect/>
            </a:stretch>
          </p:blipFill>
          <p:spPr bwMode="auto">
            <a:xfrm>
              <a:off x="3007" y="3486"/>
              <a:ext cx="6"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47" name="Picture 279"/>
            <p:cNvPicPr>
              <a:picLocks noChangeAspect="1" noChangeArrowheads="1"/>
            </p:cNvPicPr>
            <p:nvPr/>
          </p:nvPicPr>
          <p:blipFill>
            <a:blip r:embed="rId3">
              <a:extLst>
                <a:ext uri="{28A0092B-C50C-407E-A947-70E740481C1C}">
                  <a14:useLocalDpi xmlns:a14="http://schemas.microsoft.com/office/drawing/2010/main" val="0"/>
                </a:ext>
              </a:extLst>
            </a:blip>
            <a:srcRect t="37500" r="87500"/>
            <a:stretch>
              <a:fillRect/>
            </a:stretch>
          </p:blipFill>
          <p:spPr bwMode="auto">
            <a:xfrm>
              <a:off x="3007" y="3556"/>
              <a:ext cx="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6" name="Group 296"/>
          <p:cNvGrpSpPr>
            <a:grpSpLocks/>
          </p:cNvGrpSpPr>
          <p:nvPr/>
        </p:nvGrpSpPr>
        <p:grpSpPr bwMode="auto">
          <a:xfrm>
            <a:off x="3241675" y="5702300"/>
            <a:ext cx="1541463" cy="14288"/>
            <a:chOff x="2042" y="3592"/>
            <a:chExt cx="971" cy="9"/>
          </a:xfrm>
        </p:grpSpPr>
        <p:pic>
          <p:nvPicPr>
            <p:cNvPr id="18718" name="Picture 28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9" name="Picture 28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0" name="Picture 28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1" name="Picture 28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2" name="Picture 28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3" name="Picture 28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4" name="Picture 28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5" name="Picture 28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6" name="Picture 28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7" name="Picture 29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8" name="Picture 29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29" name="Picture 29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0" name="Picture 29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3592"/>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1" name="Picture 29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3592"/>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32" name="Picture 295"/>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3592"/>
              <a:ext cx="3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7" name="Group 312"/>
          <p:cNvGrpSpPr>
            <a:grpSpLocks/>
          </p:cNvGrpSpPr>
          <p:nvPr/>
        </p:nvGrpSpPr>
        <p:grpSpPr bwMode="auto">
          <a:xfrm>
            <a:off x="3241675" y="5541963"/>
            <a:ext cx="1541463" cy="11112"/>
            <a:chOff x="2042" y="3491"/>
            <a:chExt cx="971" cy="7"/>
          </a:xfrm>
        </p:grpSpPr>
        <p:pic>
          <p:nvPicPr>
            <p:cNvPr id="18703" name="Picture 29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4" name="Picture 29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5" name="Picture 29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6" name="Picture 30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7" name="Picture 30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8" name="Picture 30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9" name="Picture 30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0" name="Picture 30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1" name="Picture 30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2" name="Picture 30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3" name="Picture 30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4" name="Picture 30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5" name="Picture 30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3491"/>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6" name="Picture 31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3491"/>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17" name="Picture 311"/>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3491"/>
              <a:ext cx="39"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8" name="Group 328"/>
          <p:cNvGrpSpPr>
            <a:grpSpLocks/>
          </p:cNvGrpSpPr>
          <p:nvPr/>
        </p:nvGrpSpPr>
        <p:grpSpPr bwMode="auto">
          <a:xfrm>
            <a:off x="3241675" y="5378450"/>
            <a:ext cx="1541463" cy="14288"/>
            <a:chOff x="2042" y="3388"/>
            <a:chExt cx="971" cy="9"/>
          </a:xfrm>
        </p:grpSpPr>
        <p:pic>
          <p:nvPicPr>
            <p:cNvPr id="18688" name="Picture 31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9" name="Picture 31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0" name="Picture 31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1" name="Picture 31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2" name="Picture 31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3" name="Picture 31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4" name="Picture 31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5" name="Picture 32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6" name="Picture 32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7" name="Picture 32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8" name="Picture 32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99" name="Picture 32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0" name="Picture 32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3388"/>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1" name="Picture 32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3388"/>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02" name="Picture 327"/>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3388"/>
              <a:ext cx="3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39" name="Group 344"/>
          <p:cNvGrpSpPr>
            <a:grpSpLocks/>
          </p:cNvGrpSpPr>
          <p:nvPr/>
        </p:nvGrpSpPr>
        <p:grpSpPr bwMode="auto">
          <a:xfrm>
            <a:off x="3241675" y="5214938"/>
            <a:ext cx="1541463" cy="14287"/>
            <a:chOff x="2042" y="3285"/>
            <a:chExt cx="971" cy="9"/>
          </a:xfrm>
        </p:grpSpPr>
        <p:pic>
          <p:nvPicPr>
            <p:cNvPr id="18673" name="Picture 32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4" name="Picture 33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5" name="Picture 33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6" name="Picture 33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7" name="Picture 33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8" name="Picture 33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9" name="Picture 33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0" name="Picture 33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1" name="Picture 33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2" name="Picture 33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3" name="Picture 33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4" name="Picture 34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5" name="Picture 34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3285"/>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6" name="Picture 34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3285"/>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87" name="Picture 343"/>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3285"/>
              <a:ext cx="3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0" name="Group 360"/>
          <p:cNvGrpSpPr>
            <a:grpSpLocks/>
          </p:cNvGrpSpPr>
          <p:nvPr/>
        </p:nvGrpSpPr>
        <p:grpSpPr bwMode="auto">
          <a:xfrm>
            <a:off x="3241675" y="5054600"/>
            <a:ext cx="1541463" cy="14288"/>
            <a:chOff x="2042" y="3184"/>
            <a:chExt cx="971" cy="9"/>
          </a:xfrm>
        </p:grpSpPr>
        <p:pic>
          <p:nvPicPr>
            <p:cNvPr id="18658" name="Picture 34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9" name="Picture 34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0" name="Picture 34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1" name="Picture 34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2" name="Picture 34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3" name="Picture 35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4" name="Picture 35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5" name="Picture 35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6" name="Picture 35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7" name="Picture 35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8" name="Picture 35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69" name="Picture 35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0" name="Picture 35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3184"/>
              <a:ext cx="67"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1" name="Picture 35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3184"/>
              <a:ext cx="66"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72" name="Picture 359"/>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3184"/>
              <a:ext cx="3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1" name="Group 376"/>
          <p:cNvGrpSpPr>
            <a:grpSpLocks/>
          </p:cNvGrpSpPr>
          <p:nvPr/>
        </p:nvGrpSpPr>
        <p:grpSpPr bwMode="auto">
          <a:xfrm>
            <a:off x="3241675" y="4730750"/>
            <a:ext cx="1541463" cy="11113"/>
            <a:chOff x="2042" y="2980"/>
            <a:chExt cx="971" cy="7"/>
          </a:xfrm>
        </p:grpSpPr>
        <p:pic>
          <p:nvPicPr>
            <p:cNvPr id="18643" name="Picture 36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4" name="Picture 36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5" name="Picture 36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6" name="Picture 36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7" name="Picture 36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8" name="Picture 36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9" name="Picture 36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0" name="Picture 36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1" name="Picture 36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2" name="Picture 37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3" name="Picture 37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4" name="Picture 37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5" name="Picture 37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2980"/>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6" name="Picture 37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2980"/>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57" name="Picture 375"/>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2980"/>
              <a:ext cx="39"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2" name="Group 392"/>
          <p:cNvGrpSpPr>
            <a:grpSpLocks/>
          </p:cNvGrpSpPr>
          <p:nvPr/>
        </p:nvGrpSpPr>
        <p:grpSpPr bwMode="auto">
          <a:xfrm>
            <a:off x="3241675" y="4568825"/>
            <a:ext cx="1541463" cy="12700"/>
            <a:chOff x="2042" y="2878"/>
            <a:chExt cx="971" cy="8"/>
          </a:xfrm>
        </p:grpSpPr>
        <p:pic>
          <p:nvPicPr>
            <p:cNvPr id="18628" name="Picture 37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9" name="Picture 37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0" name="Picture 37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1" name="Picture 38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2" name="Picture 38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3" name="Picture 38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4" name="Picture 38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5" name="Picture 38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6" name="Picture 38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7" name="Picture 38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8" name="Picture 38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39" name="Picture 38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0" name="Picture 38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2878"/>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1" name="Picture 39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2878"/>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42" name="Picture 391"/>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2878"/>
              <a:ext cx="39"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3" name="Group 408"/>
          <p:cNvGrpSpPr>
            <a:grpSpLocks/>
          </p:cNvGrpSpPr>
          <p:nvPr/>
        </p:nvGrpSpPr>
        <p:grpSpPr bwMode="auto">
          <a:xfrm>
            <a:off x="3241675" y="4408488"/>
            <a:ext cx="1541463" cy="11112"/>
            <a:chOff x="2042" y="2777"/>
            <a:chExt cx="971" cy="7"/>
          </a:xfrm>
        </p:grpSpPr>
        <p:pic>
          <p:nvPicPr>
            <p:cNvPr id="18613" name="Picture 39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4" name="Picture 39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5" name="Picture 39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6" name="Picture 39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7" name="Picture 39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8" name="Picture 39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9" name="Picture 39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0" name="Picture 40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1" name="Picture 40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2" name="Picture 40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3" name="Picture 40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4" name="Picture 40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5" name="Picture 40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2777"/>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6" name="Picture 40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2777"/>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27" name="Picture 407"/>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2777"/>
              <a:ext cx="39"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4" name="Group 424"/>
          <p:cNvGrpSpPr>
            <a:grpSpLocks/>
          </p:cNvGrpSpPr>
          <p:nvPr/>
        </p:nvGrpSpPr>
        <p:grpSpPr bwMode="auto">
          <a:xfrm>
            <a:off x="3241675" y="4244975"/>
            <a:ext cx="1541463" cy="12700"/>
            <a:chOff x="2042" y="2674"/>
            <a:chExt cx="971" cy="8"/>
          </a:xfrm>
        </p:grpSpPr>
        <p:pic>
          <p:nvPicPr>
            <p:cNvPr id="18598" name="Picture 40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9" name="Picture 41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0" name="Picture 41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1" name="Picture 41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2" name="Picture 41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3" name="Picture 41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4" name="Picture 41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5" name="Picture 41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6" name="Picture 41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7" name="Picture 41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8" name="Picture 41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09" name="Picture 42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0" name="Picture 42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2674"/>
              <a:ext cx="67"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1" name="Picture 42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2674"/>
              <a:ext cx="6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12" name="Picture 423"/>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2674"/>
              <a:ext cx="39"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545" name="Group 440"/>
          <p:cNvGrpSpPr>
            <a:grpSpLocks/>
          </p:cNvGrpSpPr>
          <p:nvPr/>
        </p:nvGrpSpPr>
        <p:grpSpPr bwMode="auto">
          <a:xfrm>
            <a:off x="3241675" y="4084638"/>
            <a:ext cx="1541463" cy="11112"/>
            <a:chOff x="2042" y="2573"/>
            <a:chExt cx="971" cy="7"/>
          </a:xfrm>
        </p:grpSpPr>
        <p:pic>
          <p:nvPicPr>
            <p:cNvPr id="18583" name="Picture 42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042"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4" name="Picture 42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08"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5" name="Picture 42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175"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6" name="Picture 42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242"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7" name="Picture 429"/>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08"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8" name="Picture 430"/>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375"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89" name="Picture 431"/>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441"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0" name="Picture 432"/>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08"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1" name="Picture 433"/>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575"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2" name="Picture 434"/>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641"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3" name="Picture 435"/>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08"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4" name="Picture 436"/>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774"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5" name="Picture 437"/>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841" y="2573"/>
              <a:ext cx="67"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6" name="Picture 438"/>
            <p:cNvPicPr>
              <a:picLocks noChangeAspect="1" noChangeArrowheads="1"/>
            </p:cNvPicPr>
            <p:nvPr/>
          </p:nvPicPr>
          <p:blipFill>
            <a:blip r:embed="rId3">
              <a:extLst>
                <a:ext uri="{28A0092B-C50C-407E-A947-70E740481C1C}">
                  <a14:useLocalDpi xmlns:a14="http://schemas.microsoft.com/office/drawing/2010/main" val="0"/>
                </a:ext>
              </a:extLst>
            </a:blip>
            <a:srcRect t="87500"/>
            <a:stretch>
              <a:fillRect/>
            </a:stretch>
          </p:blipFill>
          <p:spPr bwMode="auto">
            <a:xfrm>
              <a:off x="2908" y="2573"/>
              <a:ext cx="66"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97" name="Picture 439"/>
            <p:cNvPicPr>
              <a:picLocks noChangeAspect="1" noChangeArrowheads="1"/>
            </p:cNvPicPr>
            <p:nvPr/>
          </p:nvPicPr>
          <p:blipFill>
            <a:blip r:embed="rId3">
              <a:extLst>
                <a:ext uri="{28A0092B-C50C-407E-A947-70E740481C1C}">
                  <a14:useLocalDpi xmlns:a14="http://schemas.microsoft.com/office/drawing/2010/main" val="0"/>
                </a:ext>
              </a:extLst>
            </a:blip>
            <a:srcRect t="87500" r="37500"/>
            <a:stretch>
              <a:fillRect/>
            </a:stretch>
          </p:blipFill>
          <p:spPr bwMode="auto">
            <a:xfrm>
              <a:off x="2974" y="2573"/>
              <a:ext cx="39"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546" name="Line 441"/>
          <p:cNvSpPr>
            <a:spLocks noChangeShapeType="1"/>
          </p:cNvSpPr>
          <p:nvPr/>
        </p:nvSpPr>
        <p:spPr bwMode="auto">
          <a:xfrm>
            <a:off x="3049588" y="4892675"/>
            <a:ext cx="191135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47" name="Line 442"/>
          <p:cNvSpPr>
            <a:spLocks noChangeShapeType="1"/>
          </p:cNvSpPr>
          <p:nvPr/>
        </p:nvSpPr>
        <p:spPr bwMode="auto">
          <a:xfrm flipH="1" flipV="1">
            <a:off x="4913313" y="4837113"/>
            <a:ext cx="47625" cy="5556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48" name="Line 443"/>
          <p:cNvSpPr>
            <a:spLocks noChangeShapeType="1"/>
          </p:cNvSpPr>
          <p:nvPr/>
        </p:nvSpPr>
        <p:spPr bwMode="auto">
          <a:xfrm flipH="1">
            <a:off x="4913313" y="4892675"/>
            <a:ext cx="47625" cy="539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49" name="Line 444"/>
          <p:cNvSpPr>
            <a:spLocks noChangeShapeType="1"/>
          </p:cNvSpPr>
          <p:nvPr/>
        </p:nvSpPr>
        <p:spPr bwMode="auto">
          <a:xfrm>
            <a:off x="4913313" y="4837113"/>
            <a:ext cx="1587" cy="10953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0" name="Line 445"/>
          <p:cNvSpPr>
            <a:spLocks noChangeShapeType="1"/>
          </p:cNvSpPr>
          <p:nvPr/>
        </p:nvSpPr>
        <p:spPr bwMode="auto">
          <a:xfrm>
            <a:off x="4926013" y="4851400"/>
            <a:ext cx="1587" cy="809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1" name="Line 446"/>
          <p:cNvSpPr>
            <a:spLocks noChangeShapeType="1"/>
          </p:cNvSpPr>
          <p:nvPr/>
        </p:nvSpPr>
        <p:spPr bwMode="auto">
          <a:xfrm>
            <a:off x="4938713" y="4864100"/>
            <a:ext cx="1587" cy="555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2" name="Line 447"/>
          <p:cNvSpPr>
            <a:spLocks noChangeShapeType="1"/>
          </p:cNvSpPr>
          <p:nvPr/>
        </p:nvSpPr>
        <p:spPr bwMode="auto">
          <a:xfrm>
            <a:off x="4951413" y="4878388"/>
            <a:ext cx="1587" cy="269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3" name="Line 448"/>
          <p:cNvSpPr>
            <a:spLocks noChangeShapeType="1"/>
          </p:cNvSpPr>
          <p:nvPr/>
        </p:nvSpPr>
        <p:spPr bwMode="auto">
          <a:xfrm flipV="1">
            <a:off x="4006850" y="3879850"/>
            <a:ext cx="1588" cy="20240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4" name="Line 449"/>
          <p:cNvSpPr>
            <a:spLocks noChangeShapeType="1"/>
          </p:cNvSpPr>
          <p:nvPr/>
        </p:nvSpPr>
        <p:spPr bwMode="auto">
          <a:xfrm>
            <a:off x="4006850" y="3879850"/>
            <a:ext cx="49213" cy="555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5" name="Line 450"/>
          <p:cNvSpPr>
            <a:spLocks noChangeShapeType="1"/>
          </p:cNvSpPr>
          <p:nvPr/>
        </p:nvSpPr>
        <p:spPr bwMode="auto">
          <a:xfrm flipH="1">
            <a:off x="3956050" y="3879850"/>
            <a:ext cx="49213" cy="555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6" name="Line 451"/>
          <p:cNvSpPr>
            <a:spLocks noChangeShapeType="1"/>
          </p:cNvSpPr>
          <p:nvPr/>
        </p:nvSpPr>
        <p:spPr bwMode="auto">
          <a:xfrm>
            <a:off x="3956050" y="3935413"/>
            <a:ext cx="100013"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7" name="Line 452"/>
          <p:cNvSpPr>
            <a:spLocks noChangeShapeType="1"/>
          </p:cNvSpPr>
          <p:nvPr/>
        </p:nvSpPr>
        <p:spPr bwMode="auto">
          <a:xfrm>
            <a:off x="3968750" y="3921125"/>
            <a:ext cx="74613"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8" name="Line 453"/>
          <p:cNvSpPr>
            <a:spLocks noChangeShapeType="1"/>
          </p:cNvSpPr>
          <p:nvPr/>
        </p:nvSpPr>
        <p:spPr bwMode="auto">
          <a:xfrm>
            <a:off x="3981450" y="3906838"/>
            <a:ext cx="49213"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59" name="Line 454"/>
          <p:cNvSpPr>
            <a:spLocks noChangeShapeType="1"/>
          </p:cNvSpPr>
          <p:nvPr/>
        </p:nvSpPr>
        <p:spPr bwMode="auto">
          <a:xfrm>
            <a:off x="3994150" y="3894138"/>
            <a:ext cx="23813"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60" name="Rectangle 455"/>
          <p:cNvSpPr>
            <a:spLocks noChangeArrowheads="1"/>
          </p:cNvSpPr>
          <p:nvPr/>
        </p:nvSpPr>
        <p:spPr bwMode="auto">
          <a:xfrm>
            <a:off x="3916363" y="3570288"/>
            <a:ext cx="1428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61" name="Rectangle 456"/>
          <p:cNvSpPr>
            <a:spLocks noChangeArrowheads="1"/>
          </p:cNvSpPr>
          <p:nvPr/>
        </p:nvSpPr>
        <p:spPr bwMode="auto">
          <a:xfrm>
            <a:off x="3916363" y="3573463"/>
            <a:ext cx="161925"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i="1">
                <a:solidFill>
                  <a:srgbClr val="000000"/>
                </a:solidFill>
                <a:latin typeface="Arial" pitchFamily="34" charset="0"/>
              </a:rPr>
              <a:t>y</a:t>
            </a:r>
            <a:endParaRPr lang="en-US"/>
          </a:p>
        </p:txBody>
      </p:sp>
      <p:sp>
        <p:nvSpPr>
          <p:cNvPr id="18562" name="Rectangle 457"/>
          <p:cNvSpPr>
            <a:spLocks noChangeArrowheads="1"/>
          </p:cNvSpPr>
          <p:nvPr/>
        </p:nvSpPr>
        <p:spPr bwMode="auto">
          <a:xfrm>
            <a:off x="4760913" y="4973638"/>
            <a:ext cx="1539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63" name="Rectangle 458"/>
          <p:cNvSpPr>
            <a:spLocks noChangeArrowheads="1"/>
          </p:cNvSpPr>
          <p:nvPr/>
        </p:nvSpPr>
        <p:spPr bwMode="auto">
          <a:xfrm>
            <a:off x="4757738" y="4976813"/>
            <a:ext cx="920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Arial" pitchFamily="34" charset="0"/>
              </a:rPr>
              <a:t>5</a:t>
            </a:r>
            <a:endParaRPr lang="en-US" b="1">
              <a:solidFill>
                <a:srgbClr val="CC3399"/>
              </a:solidFill>
            </a:endParaRPr>
          </a:p>
        </p:txBody>
      </p:sp>
      <p:sp>
        <p:nvSpPr>
          <p:cNvPr id="18564" name="Rectangle 459"/>
          <p:cNvSpPr>
            <a:spLocks noChangeArrowheads="1"/>
          </p:cNvSpPr>
          <p:nvPr/>
        </p:nvSpPr>
        <p:spPr bwMode="auto">
          <a:xfrm>
            <a:off x="3125788" y="4892675"/>
            <a:ext cx="2825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65" name="Rectangle 460"/>
          <p:cNvSpPr>
            <a:spLocks noChangeArrowheads="1"/>
          </p:cNvSpPr>
          <p:nvPr/>
        </p:nvSpPr>
        <p:spPr bwMode="auto">
          <a:xfrm>
            <a:off x="3125788" y="4900613"/>
            <a:ext cx="1571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pitchFamily="34" charset="0"/>
              </a:rPr>
              <a:t>–</a:t>
            </a:r>
            <a:endParaRPr lang="en-US"/>
          </a:p>
        </p:txBody>
      </p:sp>
      <p:sp>
        <p:nvSpPr>
          <p:cNvPr id="18566" name="Rectangle 461"/>
          <p:cNvSpPr>
            <a:spLocks noChangeArrowheads="1"/>
          </p:cNvSpPr>
          <p:nvPr/>
        </p:nvSpPr>
        <p:spPr bwMode="auto">
          <a:xfrm>
            <a:off x="3209925" y="4894263"/>
            <a:ext cx="920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Arial" pitchFamily="34" charset="0"/>
              </a:rPr>
              <a:t>5</a:t>
            </a:r>
            <a:endParaRPr lang="en-US" b="1">
              <a:solidFill>
                <a:srgbClr val="CC3399"/>
              </a:solidFill>
            </a:endParaRPr>
          </a:p>
        </p:txBody>
      </p:sp>
      <p:sp>
        <p:nvSpPr>
          <p:cNvPr id="18567" name="Rectangle 462"/>
          <p:cNvSpPr>
            <a:spLocks noChangeArrowheads="1"/>
          </p:cNvSpPr>
          <p:nvPr/>
        </p:nvSpPr>
        <p:spPr bwMode="auto">
          <a:xfrm>
            <a:off x="3840163" y="3975100"/>
            <a:ext cx="157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68" name="Rectangle 463"/>
          <p:cNvSpPr>
            <a:spLocks noChangeArrowheads="1"/>
          </p:cNvSpPr>
          <p:nvPr/>
        </p:nvSpPr>
        <p:spPr bwMode="auto">
          <a:xfrm>
            <a:off x="3840163" y="397827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Arial" pitchFamily="34" charset="0"/>
              </a:rPr>
              <a:t>5</a:t>
            </a:r>
            <a:endParaRPr lang="en-US" b="1">
              <a:solidFill>
                <a:srgbClr val="CC3399"/>
              </a:solidFill>
            </a:endParaRPr>
          </a:p>
        </p:txBody>
      </p:sp>
      <p:sp>
        <p:nvSpPr>
          <p:cNvPr id="18569" name="Rectangle 464"/>
          <p:cNvSpPr>
            <a:spLocks noChangeArrowheads="1"/>
          </p:cNvSpPr>
          <p:nvPr/>
        </p:nvSpPr>
        <p:spPr bwMode="auto">
          <a:xfrm>
            <a:off x="3765550" y="5634038"/>
            <a:ext cx="28098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570" name="Rectangle 465"/>
          <p:cNvSpPr>
            <a:spLocks noChangeArrowheads="1"/>
          </p:cNvSpPr>
          <p:nvPr/>
        </p:nvSpPr>
        <p:spPr bwMode="auto">
          <a:xfrm>
            <a:off x="3762375" y="5637213"/>
            <a:ext cx="18415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a:solidFill>
                  <a:srgbClr val="CC3399"/>
                </a:solidFill>
                <a:latin typeface="Arial" pitchFamily="34" charset="0"/>
              </a:rPr>
              <a:t>–5</a:t>
            </a:r>
            <a:endParaRPr lang="en-US" b="1">
              <a:solidFill>
                <a:srgbClr val="CC3399"/>
              </a:solidFill>
            </a:endParaRPr>
          </a:p>
        </p:txBody>
      </p:sp>
      <p:grpSp>
        <p:nvGrpSpPr>
          <p:cNvPr id="18571" name="Group 469"/>
          <p:cNvGrpSpPr>
            <a:grpSpLocks/>
          </p:cNvGrpSpPr>
          <p:nvPr/>
        </p:nvGrpSpPr>
        <p:grpSpPr bwMode="auto">
          <a:xfrm>
            <a:off x="2908300" y="3879850"/>
            <a:ext cx="2066925" cy="1485900"/>
            <a:chOff x="1832" y="2444"/>
            <a:chExt cx="1302" cy="936"/>
          </a:xfrm>
        </p:grpSpPr>
        <p:sp>
          <p:nvSpPr>
            <p:cNvPr id="18580" name="Freeform 466"/>
            <p:cNvSpPr>
              <a:spLocks/>
            </p:cNvSpPr>
            <p:nvPr/>
          </p:nvSpPr>
          <p:spPr bwMode="auto">
            <a:xfrm>
              <a:off x="1933" y="2513"/>
              <a:ext cx="1101" cy="796"/>
            </a:xfrm>
            <a:custGeom>
              <a:avLst/>
              <a:gdLst>
                <a:gd name="T0" fmla="*/ 0 w 1101"/>
                <a:gd name="T1" fmla="*/ 783 h 796"/>
                <a:gd name="T2" fmla="*/ 8 w 1101"/>
                <a:gd name="T3" fmla="*/ 796 h 796"/>
                <a:gd name="T4" fmla="*/ 1101 w 1101"/>
                <a:gd name="T5" fmla="*/ 14 h 796"/>
                <a:gd name="T6" fmla="*/ 1093 w 1101"/>
                <a:gd name="T7" fmla="*/ 0 h 796"/>
                <a:gd name="T8" fmla="*/ 0 w 1101"/>
                <a:gd name="T9" fmla="*/ 783 h 79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1" h="796">
                  <a:moveTo>
                    <a:pt x="0" y="783"/>
                  </a:moveTo>
                  <a:lnTo>
                    <a:pt x="8" y="796"/>
                  </a:lnTo>
                  <a:lnTo>
                    <a:pt x="1101" y="14"/>
                  </a:lnTo>
                  <a:lnTo>
                    <a:pt x="1093" y="0"/>
                  </a:lnTo>
                  <a:lnTo>
                    <a:pt x="0" y="7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581" name="Freeform 467"/>
            <p:cNvSpPr>
              <a:spLocks/>
            </p:cNvSpPr>
            <p:nvPr/>
          </p:nvSpPr>
          <p:spPr bwMode="auto">
            <a:xfrm>
              <a:off x="1832" y="3277"/>
              <a:ext cx="120" cy="103"/>
            </a:xfrm>
            <a:custGeom>
              <a:avLst/>
              <a:gdLst>
                <a:gd name="T0" fmla="*/ 104 w 120"/>
                <a:gd name="T1" fmla="*/ 25 h 103"/>
                <a:gd name="T2" fmla="*/ 88 w 120"/>
                <a:gd name="T3" fmla="*/ 0 h 103"/>
                <a:gd name="T4" fmla="*/ 0 w 120"/>
                <a:gd name="T5" fmla="*/ 103 h 103"/>
                <a:gd name="T6" fmla="*/ 120 w 120"/>
                <a:gd name="T7" fmla="*/ 51 h 103"/>
                <a:gd name="T8" fmla="*/ 104 w 120"/>
                <a:gd name="T9" fmla="*/ 25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03">
                  <a:moveTo>
                    <a:pt x="104" y="25"/>
                  </a:moveTo>
                  <a:lnTo>
                    <a:pt x="88" y="0"/>
                  </a:lnTo>
                  <a:lnTo>
                    <a:pt x="0" y="103"/>
                  </a:lnTo>
                  <a:lnTo>
                    <a:pt x="120" y="51"/>
                  </a:lnTo>
                  <a:lnTo>
                    <a:pt x="104"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582" name="Freeform 468"/>
            <p:cNvSpPr>
              <a:spLocks/>
            </p:cNvSpPr>
            <p:nvPr/>
          </p:nvSpPr>
          <p:spPr bwMode="auto">
            <a:xfrm>
              <a:off x="3013" y="2444"/>
              <a:ext cx="121" cy="101"/>
            </a:xfrm>
            <a:custGeom>
              <a:avLst/>
              <a:gdLst>
                <a:gd name="T0" fmla="*/ 17 w 121"/>
                <a:gd name="T1" fmla="*/ 76 h 101"/>
                <a:gd name="T2" fmla="*/ 33 w 121"/>
                <a:gd name="T3" fmla="*/ 101 h 101"/>
                <a:gd name="T4" fmla="*/ 121 w 121"/>
                <a:gd name="T5" fmla="*/ 0 h 101"/>
                <a:gd name="T6" fmla="*/ 0 w 121"/>
                <a:gd name="T7" fmla="*/ 52 h 101"/>
                <a:gd name="T8" fmla="*/ 17 w 121"/>
                <a:gd name="T9" fmla="*/ 76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 h="101">
                  <a:moveTo>
                    <a:pt x="17" y="76"/>
                  </a:moveTo>
                  <a:lnTo>
                    <a:pt x="33" y="101"/>
                  </a:lnTo>
                  <a:lnTo>
                    <a:pt x="121" y="0"/>
                  </a:lnTo>
                  <a:lnTo>
                    <a:pt x="0" y="52"/>
                  </a:lnTo>
                  <a:lnTo>
                    <a:pt x="17"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8572" name="Text Box 5"/>
          <p:cNvSpPr txBox="1">
            <a:spLocks noChangeArrowheads="1"/>
          </p:cNvSpPr>
          <p:nvPr/>
        </p:nvSpPr>
        <p:spPr bwMode="auto">
          <a:xfrm>
            <a:off x="990600" y="228600"/>
            <a:ext cx="1593850"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solidFill>
                  <a:schemeClr val="accent2"/>
                </a:solidFill>
                <a:latin typeface="Arial" pitchFamily="34" charset="0"/>
              </a:rPr>
              <a:t>(A)  2</a:t>
            </a:r>
            <a:r>
              <a:rPr lang="en-US" sz="1600" b="1" i="1">
                <a:solidFill>
                  <a:schemeClr val="accent2"/>
                </a:solidFill>
                <a:latin typeface="Arial" pitchFamily="34" charset="0"/>
              </a:rPr>
              <a:t>x</a:t>
            </a:r>
            <a:r>
              <a:rPr lang="en-US" sz="1600" b="1">
                <a:solidFill>
                  <a:schemeClr val="accent2"/>
                </a:solidFill>
                <a:latin typeface="Arial" pitchFamily="34" charset="0"/>
              </a:rPr>
              <a:t> – 3</a:t>
            </a:r>
            <a:r>
              <a:rPr lang="en-US" sz="1600" b="1" i="1">
                <a:solidFill>
                  <a:schemeClr val="accent2"/>
                </a:solidFill>
                <a:latin typeface="Arial" pitchFamily="34" charset="0"/>
              </a:rPr>
              <a:t>y</a:t>
            </a:r>
            <a:r>
              <a:rPr lang="en-US" sz="1600" b="1">
                <a:solidFill>
                  <a:schemeClr val="accent2"/>
                </a:solidFill>
                <a:latin typeface="Arial" pitchFamily="34" charset="0"/>
              </a:rPr>
              <a:t>= 2</a:t>
            </a:r>
          </a:p>
          <a:p>
            <a:r>
              <a:rPr lang="en-US" sz="1800" b="1">
                <a:solidFill>
                  <a:schemeClr val="accent2"/>
                </a:solidFill>
                <a:latin typeface="Arial" pitchFamily="34" charset="0"/>
              </a:rPr>
              <a:t>       </a:t>
            </a:r>
            <a:r>
              <a:rPr lang="en-US" sz="1800" b="1" i="1">
                <a:solidFill>
                  <a:schemeClr val="accent2"/>
                </a:solidFill>
                <a:latin typeface="Arial" pitchFamily="34" charset="0"/>
              </a:rPr>
              <a:t>x</a:t>
            </a:r>
            <a:r>
              <a:rPr lang="en-US" sz="1800" b="1">
                <a:solidFill>
                  <a:schemeClr val="accent2"/>
                </a:solidFill>
                <a:latin typeface="Arial" pitchFamily="34" charset="0"/>
              </a:rPr>
              <a:t> + 2</a:t>
            </a:r>
            <a:r>
              <a:rPr lang="en-US" sz="1800" b="1" i="1">
                <a:solidFill>
                  <a:schemeClr val="accent2"/>
                </a:solidFill>
                <a:latin typeface="Arial" pitchFamily="34" charset="0"/>
              </a:rPr>
              <a:t>y</a:t>
            </a:r>
            <a:r>
              <a:rPr lang="en-US" sz="1800" b="1">
                <a:solidFill>
                  <a:schemeClr val="accent2"/>
                </a:solidFill>
                <a:latin typeface="Arial" pitchFamily="34" charset="0"/>
              </a:rPr>
              <a:t>= 8</a:t>
            </a:r>
          </a:p>
        </p:txBody>
      </p:sp>
      <p:sp>
        <p:nvSpPr>
          <p:cNvPr id="18573" name="Text Box 6"/>
          <p:cNvSpPr txBox="1">
            <a:spLocks noChangeArrowheads="1"/>
          </p:cNvSpPr>
          <p:nvPr/>
        </p:nvSpPr>
        <p:spPr bwMode="auto">
          <a:xfrm>
            <a:off x="3390900" y="1752600"/>
            <a:ext cx="1714500"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dirty="0">
                <a:solidFill>
                  <a:schemeClr val="accent2"/>
                </a:solidFill>
                <a:latin typeface="Arial" pitchFamily="34" charset="0"/>
              </a:rPr>
              <a:t>(B)  4</a:t>
            </a:r>
            <a:r>
              <a:rPr lang="en-US" sz="1600" b="1" i="1" dirty="0">
                <a:solidFill>
                  <a:schemeClr val="accent2"/>
                </a:solidFill>
                <a:latin typeface="Arial" pitchFamily="34" charset="0"/>
              </a:rPr>
              <a:t>x</a:t>
            </a:r>
            <a:r>
              <a:rPr lang="en-US" sz="1600" b="1" dirty="0">
                <a:solidFill>
                  <a:schemeClr val="accent2"/>
                </a:solidFill>
                <a:latin typeface="Arial" pitchFamily="34" charset="0"/>
              </a:rPr>
              <a:t> + 6</a:t>
            </a:r>
            <a:r>
              <a:rPr lang="en-US" sz="1600" b="1" i="1" dirty="0">
                <a:solidFill>
                  <a:schemeClr val="accent2"/>
                </a:solidFill>
                <a:latin typeface="Arial" pitchFamily="34" charset="0"/>
              </a:rPr>
              <a:t>y</a:t>
            </a:r>
            <a:r>
              <a:rPr lang="en-US" sz="1600" b="1" dirty="0">
                <a:solidFill>
                  <a:schemeClr val="accent2"/>
                </a:solidFill>
                <a:latin typeface="Arial" pitchFamily="34" charset="0"/>
              </a:rPr>
              <a:t>= 12</a:t>
            </a:r>
            <a:endParaRPr lang="en-US" sz="1800" b="1" dirty="0">
              <a:solidFill>
                <a:schemeClr val="accent2"/>
              </a:solidFill>
              <a:latin typeface="Arial" pitchFamily="34" charset="0"/>
            </a:endParaRPr>
          </a:p>
          <a:p>
            <a:r>
              <a:rPr lang="en-US" sz="1800" dirty="0">
                <a:solidFill>
                  <a:schemeClr val="accent2"/>
                </a:solidFill>
                <a:latin typeface="Arial" pitchFamily="34" charset="0"/>
              </a:rPr>
              <a:t>       </a:t>
            </a:r>
            <a:r>
              <a:rPr lang="en-US" sz="1600" b="1" dirty="0">
                <a:solidFill>
                  <a:schemeClr val="accent2"/>
                </a:solidFill>
                <a:latin typeface="Arial" pitchFamily="34" charset="0"/>
              </a:rPr>
              <a:t>2</a:t>
            </a:r>
            <a:r>
              <a:rPr lang="en-US" sz="1600" b="1" i="1" dirty="0">
                <a:solidFill>
                  <a:schemeClr val="accent2"/>
                </a:solidFill>
                <a:latin typeface="Arial" pitchFamily="34" charset="0"/>
              </a:rPr>
              <a:t>x</a:t>
            </a:r>
            <a:r>
              <a:rPr lang="en-US" sz="1600" b="1" dirty="0">
                <a:solidFill>
                  <a:schemeClr val="accent2"/>
                </a:solidFill>
                <a:latin typeface="Arial" pitchFamily="34" charset="0"/>
              </a:rPr>
              <a:t> + 3</a:t>
            </a:r>
            <a:r>
              <a:rPr lang="en-US" sz="1600" b="1" i="1" dirty="0">
                <a:solidFill>
                  <a:schemeClr val="accent2"/>
                </a:solidFill>
                <a:latin typeface="Arial" pitchFamily="34" charset="0"/>
              </a:rPr>
              <a:t>y</a:t>
            </a:r>
            <a:r>
              <a:rPr lang="en-US" sz="1600" b="1" dirty="0">
                <a:solidFill>
                  <a:schemeClr val="accent2"/>
                </a:solidFill>
                <a:latin typeface="Arial" pitchFamily="34" charset="0"/>
              </a:rPr>
              <a:t>= –6</a:t>
            </a:r>
            <a:endParaRPr lang="en-US" dirty="0">
              <a:solidFill>
                <a:schemeClr val="accent2"/>
              </a:solidFill>
              <a:latin typeface="Arial" pitchFamily="34" charset="0"/>
            </a:endParaRPr>
          </a:p>
        </p:txBody>
      </p:sp>
      <p:sp>
        <p:nvSpPr>
          <p:cNvPr id="18574" name="Text Box 7"/>
          <p:cNvSpPr txBox="1">
            <a:spLocks noChangeArrowheads="1"/>
          </p:cNvSpPr>
          <p:nvPr/>
        </p:nvSpPr>
        <p:spPr bwMode="auto">
          <a:xfrm>
            <a:off x="381000" y="3200400"/>
            <a:ext cx="2946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400" b="1">
                <a:solidFill>
                  <a:srgbClr val="800080"/>
                </a:solidFill>
                <a:latin typeface="Arial" pitchFamily="34" charset="0"/>
              </a:rPr>
              <a:t>Lines intersect at one point only.</a:t>
            </a:r>
          </a:p>
          <a:p>
            <a:r>
              <a:rPr lang="en-US" sz="1400" b="1">
                <a:solidFill>
                  <a:srgbClr val="800080"/>
                </a:solidFill>
                <a:latin typeface="Arial" pitchFamily="34" charset="0"/>
              </a:rPr>
              <a:t>Exactly one solution: </a:t>
            </a:r>
            <a:r>
              <a:rPr lang="en-US" sz="1400" b="1" i="1">
                <a:solidFill>
                  <a:srgbClr val="800080"/>
                </a:solidFill>
                <a:latin typeface="Arial" pitchFamily="34" charset="0"/>
              </a:rPr>
              <a:t>x</a:t>
            </a:r>
            <a:r>
              <a:rPr lang="en-US" sz="1400" b="1">
                <a:solidFill>
                  <a:srgbClr val="800080"/>
                </a:solidFill>
                <a:latin typeface="Arial" pitchFamily="34" charset="0"/>
              </a:rPr>
              <a:t> = 4, </a:t>
            </a:r>
            <a:r>
              <a:rPr lang="en-US" sz="1400" b="1" i="1">
                <a:solidFill>
                  <a:srgbClr val="800080"/>
                </a:solidFill>
                <a:latin typeface="Arial" pitchFamily="34" charset="0"/>
              </a:rPr>
              <a:t>y</a:t>
            </a:r>
            <a:r>
              <a:rPr lang="en-US" sz="1400" b="1">
                <a:solidFill>
                  <a:srgbClr val="800080"/>
                </a:solidFill>
                <a:latin typeface="Arial" pitchFamily="34" charset="0"/>
              </a:rPr>
              <a:t> = 2</a:t>
            </a:r>
          </a:p>
        </p:txBody>
      </p:sp>
      <p:sp>
        <p:nvSpPr>
          <p:cNvPr id="18575" name="Text Box 8"/>
          <p:cNvSpPr txBox="1">
            <a:spLocks noChangeArrowheads="1"/>
          </p:cNvSpPr>
          <p:nvPr/>
        </p:nvSpPr>
        <p:spPr bwMode="auto">
          <a:xfrm>
            <a:off x="5602288" y="3879850"/>
            <a:ext cx="1697037"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400" b="1" dirty="0">
                <a:solidFill>
                  <a:srgbClr val="800080"/>
                </a:solidFill>
                <a:latin typeface="Arial" pitchFamily="34" charset="0"/>
              </a:rPr>
              <a:t>Lines are parallel </a:t>
            </a:r>
            <a:endParaRPr lang="en-US" sz="800" b="1" dirty="0">
              <a:solidFill>
                <a:srgbClr val="800080"/>
              </a:solidFill>
              <a:latin typeface="Arial" pitchFamily="34" charset="0"/>
            </a:endParaRPr>
          </a:p>
          <a:p>
            <a:pPr>
              <a:spcBef>
                <a:spcPts val="800"/>
              </a:spcBef>
              <a:spcAft>
                <a:spcPts val="800"/>
              </a:spcAft>
            </a:pPr>
            <a:r>
              <a:rPr lang="en-US" sz="1400" b="1" dirty="0">
                <a:solidFill>
                  <a:srgbClr val="800080"/>
                </a:solidFill>
                <a:latin typeface="Arial" pitchFamily="34" charset="0"/>
              </a:rPr>
              <a:t>No solution</a:t>
            </a:r>
            <a:r>
              <a:rPr lang="en-US" dirty="0">
                <a:solidFill>
                  <a:srgbClr val="800080"/>
                </a:solidFill>
                <a:latin typeface="Arial" pitchFamily="34" charset="0"/>
              </a:rPr>
              <a:t>.</a:t>
            </a:r>
            <a:endParaRPr lang="en-US" sz="1400" b="1" dirty="0">
              <a:solidFill>
                <a:srgbClr val="800080"/>
              </a:solidFill>
              <a:latin typeface="Arial" pitchFamily="34" charset="0"/>
            </a:endParaRPr>
          </a:p>
          <a:p>
            <a:endParaRPr lang="en-US" sz="1400" b="1" dirty="0">
              <a:solidFill>
                <a:srgbClr val="800080"/>
              </a:solidFill>
              <a:latin typeface="Arial" pitchFamily="34" charset="0"/>
            </a:endParaRPr>
          </a:p>
        </p:txBody>
      </p:sp>
      <p:sp>
        <p:nvSpPr>
          <p:cNvPr id="18576" name="Text Box 9"/>
          <p:cNvSpPr txBox="1">
            <a:spLocks noChangeArrowheads="1"/>
          </p:cNvSpPr>
          <p:nvPr/>
        </p:nvSpPr>
        <p:spPr bwMode="auto">
          <a:xfrm>
            <a:off x="990600" y="4495800"/>
            <a:ext cx="1828800" cy="113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ts val="800"/>
              </a:spcBef>
              <a:spcAft>
                <a:spcPts val="800"/>
              </a:spcAft>
            </a:pPr>
            <a:r>
              <a:rPr lang="en-US" sz="1600" b="1">
                <a:solidFill>
                  <a:schemeClr val="accent2"/>
                </a:solidFill>
                <a:latin typeface="Arial" pitchFamily="34" charset="0"/>
              </a:rPr>
              <a:t>(C)  2</a:t>
            </a:r>
            <a:r>
              <a:rPr lang="en-US" sz="1600" b="1" i="1">
                <a:solidFill>
                  <a:schemeClr val="accent2"/>
                </a:solidFill>
                <a:latin typeface="Arial" pitchFamily="34" charset="0"/>
              </a:rPr>
              <a:t>x</a:t>
            </a:r>
            <a:r>
              <a:rPr lang="en-US" sz="1600" b="1">
                <a:solidFill>
                  <a:schemeClr val="accent2"/>
                </a:solidFill>
                <a:latin typeface="Arial" pitchFamily="34" charset="0"/>
              </a:rPr>
              <a:t> – 3</a:t>
            </a:r>
            <a:r>
              <a:rPr lang="en-US" sz="1600" b="1" i="1">
                <a:solidFill>
                  <a:schemeClr val="accent2"/>
                </a:solidFill>
                <a:latin typeface="Arial" pitchFamily="34" charset="0"/>
              </a:rPr>
              <a:t>y </a:t>
            </a:r>
            <a:r>
              <a:rPr lang="en-US" sz="1600" b="1">
                <a:solidFill>
                  <a:schemeClr val="accent2"/>
                </a:solidFill>
                <a:latin typeface="Arial" pitchFamily="34" charset="0"/>
              </a:rPr>
              <a:t>= –6</a:t>
            </a:r>
          </a:p>
          <a:p>
            <a:pPr>
              <a:spcBef>
                <a:spcPts val="800"/>
              </a:spcBef>
              <a:spcAft>
                <a:spcPts val="800"/>
              </a:spcAft>
            </a:pPr>
            <a:r>
              <a:rPr lang="en-US" sz="1600" b="1">
                <a:solidFill>
                  <a:schemeClr val="accent2"/>
                </a:solidFill>
                <a:latin typeface="Arial" pitchFamily="34" charset="0"/>
              </a:rPr>
              <a:t>       –</a:t>
            </a:r>
            <a:r>
              <a:rPr lang="en-US" sz="1600" b="1" i="1">
                <a:solidFill>
                  <a:schemeClr val="accent2"/>
                </a:solidFill>
                <a:latin typeface="Arial" pitchFamily="34" charset="0"/>
              </a:rPr>
              <a:t>x</a:t>
            </a:r>
            <a:r>
              <a:rPr lang="en-US" sz="1600" b="1">
                <a:solidFill>
                  <a:schemeClr val="accent2"/>
                </a:solidFill>
                <a:latin typeface="Arial" pitchFamily="34" charset="0"/>
              </a:rPr>
              <a:t> + </a:t>
            </a:r>
            <a:r>
              <a:rPr lang="en-US" sz="1600" b="1" baseline="30000">
                <a:solidFill>
                  <a:schemeClr val="accent2"/>
                </a:solidFill>
                <a:latin typeface="Arial" pitchFamily="34" charset="0"/>
              </a:rPr>
              <a:t>3</a:t>
            </a:r>
            <a:r>
              <a:rPr lang="en-US" sz="1600" b="1">
                <a:solidFill>
                  <a:schemeClr val="accent2"/>
                </a:solidFill>
                <a:latin typeface="Arial" pitchFamily="34" charset="0"/>
              </a:rPr>
              <a:t>/</a:t>
            </a:r>
            <a:r>
              <a:rPr lang="en-US" sz="1600" b="1" baseline="-25000">
                <a:solidFill>
                  <a:schemeClr val="accent2"/>
                </a:solidFill>
                <a:latin typeface="Arial" pitchFamily="34" charset="0"/>
              </a:rPr>
              <a:t>2</a:t>
            </a:r>
            <a:r>
              <a:rPr lang="en-US" sz="1600" b="1">
                <a:solidFill>
                  <a:schemeClr val="accent2"/>
                </a:solidFill>
                <a:latin typeface="Arial" pitchFamily="34" charset="0"/>
              </a:rPr>
              <a:t> </a:t>
            </a:r>
            <a:r>
              <a:rPr lang="en-US" sz="1600" b="1" i="1">
                <a:solidFill>
                  <a:schemeClr val="accent2"/>
                </a:solidFill>
                <a:latin typeface="Arial" pitchFamily="34" charset="0"/>
              </a:rPr>
              <a:t>y</a:t>
            </a:r>
            <a:r>
              <a:rPr lang="en-US" sz="1600" b="1">
                <a:solidFill>
                  <a:schemeClr val="accent2"/>
                </a:solidFill>
                <a:latin typeface="Arial" pitchFamily="34" charset="0"/>
              </a:rPr>
              <a:t>  = 3</a:t>
            </a:r>
          </a:p>
          <a:p>
            <a:endParaRPr lang="en-US" sz="1600" b="1">
              <a:solidFill>
                <a:schemeClr val="accent2"/>
              </a:solidFill>
              <a:latin typeface="Arial" pitchFamily="34" charset="0"/>
            </a:endParaRPr>
          </a:p>
        </p:txBody>
      </p:sp>
      <p:sp>
        <p:nvSpPr>
          <p:cNvPr id="18577" name="Text Box 10"/>
          <p:cNvSpPr txBox="1">
            <a:spLocks noChangeArrowheads="1"/>
          </p:cNvSpPr>
          <p:nvPr/>
        </p:nvSpPr>
        <p:spPr bwMode="auto">
          <a:xfrm>
            <a:off x="3070225" y="5943600"/>
            <a:ext cx="3635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400" b="1">
                <a:solidFill>
                  <a:srgbClr val="800080"/>
                </a:solidFill>
                <a:latin typeface="Arial" pitchFamily="34" charset="0"/>
              </a:rPr>
              <a:t>Lines coincide. Infinitely many solutions.</a:t>
            </a:r>
          </a:p>
        </p:txBody>
      </p:sp>
      <p:sp>
        <p:nvSpPr>
          <p:cNvPr id="18578" name="Text Box 11"/>
          <p:cNvSpPr txBox="1">
            <a:spLocks noChangeArrowheads="1"/>
          </p:cNvSpPr>
          <p:nvPr/>
        </p:nvSpPr>
        <p:spPr bwMode="auto">
          <a:xfrm>
            <a:off x="2908300" y="227013"/>
            <a:ext cx="5564188"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2800" b="1" dirty="0">
                <a:latin typeface="Arial" pitchFamily="34" charset="0"/>
              </a:rPr>
              <a:t>Nature of Solutions to Systems </a:t>
            </a:r>
          </a:p>
          <a:p>
            <a:pPr algn="ctr"/>
            <a:r>
              <a:rPr lang="en-US" sz="2800" b="1" dirty="0">
                <a:latin typeface="Arial" pitchFamily="34" charset="0"/>
              </a:rPr>
              <a:t>of Equations</a:t>
            </a:r>
          </a:p>
          <a:p>
            <a:pPr algn="ctr"/>
            <a:endParaRPr lang="en-US" sz="2800" dirty="0"/>
          </a:p>
        </p:txBody>
      </p:sp>
      <p:sp>
        <p:nvSpPr>
          <p:cNvPr id="18579" name="Text Box 13"/>
          <p:cNvSpPr txBox="1">
            <a:spLocks noChangeArrowheads="1"/>
          </p:cNvSpPr>
          <p:nvPr/>
        </p:nvSpPr>
        <p:spPr bwMode="auto">
          <a:xfrm>
            <a:off x="8372475" y="6477000"/>
            <a:ext cx="695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8-1-85</a:t>
            </a:r>
          </a:p>
        </p:txBody>
      </p:sp>
    </p:spTree>
    <p:extLst>
      <p:ext uri="{BB962C8B-B14F-4D97-AF65-F5344CB8AC3E}">
        <p14:creationId xmlns:p14="http://schemas.microsoft.com/office/powerpoint/2010/main" val="2684170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1143000"/>
          </a:xfrm>
        </p:spPr>
        <p:txBody>
          <a:bodyPr>
            <a:normAutofit/>
          </a:bodyPr>
          <a:lstStyle/>
          <a:p>
            <a:r>
              <a:rPr lang="en-US" dirty="0"/>
              <a:t>Exercise 1</a:t>
            </a:r>
          </a:p>
        </p:txBody>
      </p:sp>
    </p:spTree>
    <p:extLst>
      <p:ext uri="{BB962C8B-B14F-4D97-AF65-F5344CB8AC3E}">
        <p14:creationId xmlns:p14="http://schemas.microsoft.com/office/powerpoint/2010/main" val="3339009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3962400"/>
          </a:xfrm>
        </p:spPr>
        <p:txBody>
          <a:bodyPr>
            <a:normAutofit/>
          </a:bodyPr>
          <a:lstStyle/>
          <a:p>
            <a:r>
              <a:rPr lang="en-US" dirty="0"/>
              <a:t>Lunch break</a:t>
            </a:r>
            <a:br>
              <a:rPr lang="en-US" dirty="0"/>
            </a:br>
            <a:r>
              <a:rPr lang="en-US" dirty="0"/>
              <a:t/>
            </a:r>
            <a:br>
              <a:rPr lang="en-US" dirty="0"/>
            </a:br>
            <a:r>
              <a:rPr lang="en-US" dirty="0"/>
              <a:t>When we return: </a:t>
            </a:r>
            <a:br>
              <a:rPr lang="en-US" dirty="0"/>
            </a:br>
            <a:r>
              <a:rPr lang="en-US" dirty="0"/>
              <a:t>non-linear functions</a:t>
            </a:r>
            <a:br>
              <a:rPr lang="en-US" dirty="0"/>
            </a:br>
            <a:endParaRPr lang="en-US" dirty="0"/>
          </a:p>
        </p:txBody>
      </p:sp>
    </p:spTree>
    <p:extLst>
      <p:ext uri="{BB962C8B-B14F-4D97-AF65-F5344CB8AC3E}">
        <p14:creationId xmlns:p14="http://schemas.microsoft.com/office/powerpoint/2010/main" val="3398487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Exercise 1</a:t>
            </a:r>
          </a:p>
        </p:txBody>
      </p:sp>
      <p:sp>
        <p:nvSpPr>
          <p:cNvPr id="3" name="Content Placeholder 2"/>
          <p:cNvSpPr>
            <a:spLocks noGrp="1"/>
          </p:cNvSpPr>
          <p:nvPr>
            <p:ph idx="1"/>
          </p:nvPr>
        </p:nvSpPr>
        <p:spPr/>
        <p:txBody>
          <a:bodyPr/>
          <a:lstStyle/>
          <a:p>
            <a:r>
              <a:rPr lang="en-US" dirty="0"/>
              <a:t>Questions?</a:t>
            </a:r>
          </a:p>
        </p:txBody>
      </p:sp>
    </p:spTree>
    <p:extLst>
      <p:ext uri="{BB962C8B-B14F-4D97-AF65-F5344CB8AC3E}">
        <p14:creationId xmlns:p14="http://schemas.microsoft.com/office/powerpoint/2010/main" val="3479279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200" dirty="0"/>
              <a:t>How many additional businesses should be allowed along a busy highway </a:t>
            </a:r>
            <a:br>
              <a:rPr lang="en-US" sz="3200" dirty="0"/>
            </a:br>
            <a:r>
              <a:rPr lang="en-US" sz="3200" dirty="0"/>
              <a:t>to maximize citizens satisfaction?</a:t>
            </a:r>
            <a:br>
              <a:rPr lang="en-US" sz="3200" dirty="0"/>
            </a:br>
            <a:r>
              <a:rPr lang="en-US" sz="3200" dirty="0"/>
              <a:t> </a:t>
            </a:r>
            <a:br>
              <a:rPr lang="en-US" sz="3200" dirty="0"/>
            </a:br>
            <a:r>
              <a:rPr lang="en-US" sz="2400" dirty="0"/>
              <a:t>Breaking down the question into mathematical concepts </a:t>
            </a:r>
          </a:p>
        </p:txBody>
      </p:sp>
      <p:sp>
        <p:nvSpPr>
          <p:cNvPr id="3" name="Content Placeholder 2"/>
          <p:cNvSpPr>
            <a:spLocks noGrp="1"/>
          </p:cNvSpPr>
          <p:nvPr>
            <p:ph idx="1"/>
          </p:nvPr>
        </p:nvSpPr>
        <p:spPr>
          <a:xfrm>
            <a:off x="457200" y="2332037"/>
            <a:ext cx="8229600" cy="4525963"/>
          </a:xfrm>
        </p:spPr>
        <p:txBody>
          <a:bodyPr>
            <a:normAutofit/>
          </a:bodyPr>
          <a:lstStyle/>
          <a:p>
            <a:pPr marL="514350" indent="-514350">
              <a:buFont typeface="+mj-lt"/>
              <a:buAutoNum type="arabicPeriod"/>
            </a:pPr>
            <a:r>
              <a:rPr lang="en-US" sz="2400" dirty="0">
                <a:solidFill>
                  <a:schemeClr val="tx1">
                    <a:lumMod val="50000"/>
                    <a:lumOff val="50000"/>
                  </a:schemeClr>
                </a:solidFill>
              </a:rPr>
              <a:t>H</a:t>
            </a:r>
            <a:r>
              <a:rPr lang="en-US" sz="2400" dirty="0" smtClean="0">
                <a:solidFill>
                  <a:schemeClr val="tx1">
                    <a:lumMod val="50000"/>
                    <a:lumOff val="50000"/>
                  </a:schemeClr>
                </a:solidFill>
              </a:rPr>
              <a:t>ow </a:t>
            </a:r>
            <a:r>
              <a:rPr lang="en-US" sz="2400" dirty="0">
                <a:solidFill>
                  <a:schemeClr val="tx1">
                    <a:lumMod val="50000"/>
                    <a:lumOff val="50000"/>
                  </a:schemeClr>
                </a:solidFill>
              </a:rPr>
              <a:t>long does it take to travel the highway? (random variable) 		On average 26.7 minutes.</a:t>
            </a:r>
          </a:p>
          <a:p>
            <a:pPr marL="514350" indent="-514350">
              <a:buFont typeface="+mj-lt"/>
              <a:buAutoNum type="arabicPeriod"/>
            </a:pPr>
            <a:r>
              <a:rPr lang="en-US" sz="2400" dirty="0">
                <a:solidFill>
                  <a:schemeClr val="tx1">
                    <a:lumMod val="50000"/>
                    <a:lumOff val="50000"/>
                  </a:schemeClr>
                </a:solidFill>
              </a:rPr>
              <a:t>H</a:t>
            </a:r>
            <a:r>
              <a:rPr lang="en-US" sz="2400" dirty="0" smtClean="0">
                <a:solidFill>
                  <a:schemeClr val="tx1">
                    <a:lumMod val="50000"/>
                    <a:lumOff val="50000"/>
                  </a:schemeClr>
                </a:solidFill>
              </a:rPr>
              <a:t>ow </a:t>
            </a:r>
            <a:r>
              <a:rPr lang="en-US" sz="2400" dirty="0">
                <a:solidFill>
                  <a:schemeClr val="tx1">
                    <a:lumMod val="50000"/>
                    <a:lumOff val="50000"/>
                  </a:schemeClr>
                </a:solidFill>
              </a:rPr>
              <a:t>does the # of cars affect travel time? (correlation, linear regression, slope)  Travel time = 14.7+0.03 cars</a:t>
            </a:r>
          </a:p>
          <a:p>
            <a:pPr marL="514350" indent="-514350">
              <a:buFont typeface="+mj-lt"/>
              <a:buAutoNum type="arabicPeriod"/>
            </a:pPr>
            <a:r>
              <a:rPr lang="en-US" sz="2400" dirty="0">
                <a:solidFill>
                  <a:schemeClr val="bg1">
                    <a:lumMod val="50000"/>
                  </a:schemeClr>
                </a:solidFill>
              </a:rPr>
              <a:t>H</a:t>
            </a:r>
            <a:r>
              <a:rPr lang="en-US" sz="2400" dirty="0" smtClean="0">
                <a:solidFill>
                  <a:schemeClr val="bg1">
                    <a:lumMod val="50000"/>
                  </a:schemeClr>
                </a:solidFill>
              </a:rPr>
              <a:t>an </a:t>
            </a:r>
            <a:r>
              <a:rPr lang="en-US" sz="2400" dirty="0">
                <a:solidFill>
                  <a:schemeClr val="bg1">
                    <a:lumMod val="50000"/>
                  </a:schemeClr>
                </a:solidFill>
              </a:rPr>
              <a:t>adoption of a different traffic system reduce congestion? (simultaneous equations)		No.</a:t>
            </a:r>
          </a:p>
          <a:p>
            <a:pPr marL="514350" indent="-514350">
              <a:buFont typeface="+mj-lt"/>
              <a:buAutoNum type="arabicPeriod"/>
            </a:pPr>
            <a:r>
              <a:rPr lang="en-US" sz="2400" dirty="0"/>
              <a:t>H</a:t>
            </a:r>
            <a:r>
              <a:rPr lang="en-US" sz="2400" dirty="0" smtClean="0"/>
              <a:t>ow </a:t>
            </a:r>
            <a:r>
              <a:rPr lang="en-US" sz="2400" dirty="0"/>
              <a:t>does the # of businesses affect # of cars?(nonlinear equations)</a:t>
            </a:r>
          </a:p>
          <a:p>
            <a:pPr marL="514350" indent="-514350">
              <a:buFont typeface="+mj-lt"/>
              <a:buAutoNum type="arabicPeriod"/>
            </a:pPr>
            <a:r>
              <a:rPr lang="en-US" sz="2400" dirty="0"/>
              <a:t>W</a:t>
            </a:r>
            <a:r>
              <a:rPr lang="en-US" sz="2400" dirty="0" smtClean="0"/>
              <a:t>hat </a:t>
            </a:r>
            <a:r>
              <a:rPr lang="en-US" sz="2400" dirty="0"/>
              <a:t>is the optimal # of business to have? (optimization, derivatives) </a:t>
            </a:r>
          </a:p>
        </p:txBody>
      </p:sp>
    </p:spTree>
    <p:extLst>
      <p:ext uri="{BB962C8B-B14F-4D97-AF65-F5344CB8AC3E}">
        <p14:creationId xmlns:p14="http://schemas.microsoft.com/office/powerpoint/2010/main" val="41708217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Nonlinear function</a:t>
            </a: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2600" dirty="0"/>
              <a:t>We will now use our other data set, “business.csv”</a:t>
            </a:r>
          </a:p>
          <a:p>
            <a:pPr marL="0" indent="0">
              <a:buNone/>
            </a:pPr>
            <a:r>
              <a:rPr lang="en-US" sz="2600" dirty="0"/>
              <a:t>This data set </a:t>
            </a:r>
            <a:r>
              <a:rPr lang="en-US" sz="2600" dirty="0" smtClean="0"/>
              <a:t>has the </a:t>
            </a:r>
            <a:r>
              <a:rPr lang="en-US" sz="2600" dirty="0"/>
              <a:t># of businesses on a highway and the </a:t>
            </a:r>
            <a:r>
              <a:rPr lang="en-US" sz="2600" dirty="0" smtClean="0"/>
              <a:t># </a:t>
            </a:r>
            <a:r>
              <a:rPr lang="en-US" sz="2600" dirty="0"/>
              <a:t>of commuter cars associated with these businesses.</a:t>
            </a:r>
          </a:p>
          <a:p>
            <a:pPr marL="0" indent="0">
              <a:buNone/>
            </a:pPr>
            <a:endParaRPr lang="en-US" dirty="0"/>
          </a:p>
        </p:txBody>
      </p:sp>
      <p:sp>
        <p:nvSpPr>
          <p:cNvPr id="4" name="AutoShape 4" descr="data:image/jpeg;base64,/9j/4AAQSkZJRgABAQAAAQABAAD/2wCEAAkGBhQSERQSExQWFBQWFxYYGBcUGBUVGBgYGRUVFxQYFhUXHCYfGBojGhgUHy8hIycpLSwuFR4yNTAqNSYrLCkBCQoKDgwOGg8PGikkHyUvNC8uLywsLCwpLCwsLSwsLCwsLCwsLSwqKiwsKSwsKiwsLyksNSovKSwpKSwpLCksLv/AABEIAM4A9QMBIgACEQEDEQH/xAAcAAEAAgMBAQEAAAAAAAAAAAAABgcEBQgDAQL/xABHEAABAwICBgUHCAkEAgMAAAABAAIDBBEGIQUHEjFBURMiYXGBMkJSkZKhsRQjU2JywdHTCBgzQ2NzgqKyo8Lh8CTxFTTS/8QAGwEBAAIDAQEAAAAAAAAAAAAAAAMEAQIFBgf/xAAwEQACAgEDAQYFAwUBAAAAAAAAAQIDEQQSMSEFE0FRYfAicZGxwRTR8SMyoaLhgf/aAAwDAQACEQMRAD8AvFERAEREAREQBERAEREARFjS6Sja4tL27QFy0G7gOZaMwsNpcmUm+iMlFENN6w2QPMbYnPcLZuIa3MXFrXPuUen1mVLsmMibyyc4+91vcqk9bTB4yTrT2PwLQRRUaYmZDtPfd7WFziGtGYBJsLcN3goho7FldLI2Ns5u48WRmw4nyeAWJ62EGlh9ffmb/pJ+aLZRR46XlDTmCQDa4GZtle1lGqTWlIP2kLXdrHFvudf4reWrrjjd0NXprEWMi1GiMSxzxiQBzAb5PA4GxzBItdbZrwcwbjsU8ZxmsxZBKEo8o+oiLc1CIiAIiIAiIgCIiAIiIAiIgCIiAIiIAiL4TZAfVpsQYqhpB1yXPIu1jd57SdzR3+9fqt0tfqsyHpfgoBjOIulhAzLgQO0lw/FUdTqXCL2clyrTZ6zN9onEs9UXyOtHEOq1jOJ3kucczYWGVhnuXjo6H/yKl/N0bfVGCfiFl0FGIo2xjzRv5neT4m6/cEOyXn0nX/ta3/aquJPG55ZejFRWEiH4zitOHekwe4uH4LwwtQdJOCfJZ1j3+aPXn4LZ44i/ZO+03/Ej71scLUHRwAnypOse7zR6s/FVO7ze/qbGRiCXZppTzbb2iG/etfhLRexH0rh1n7uxnD17+6y2mlKLpmtjPkl7S77Lbm3iQB4rMAVrZme5+ACrB0J29gb9rZA7b2Cs9Q7RNBtV8nKN73eO0dn3m/godRDc4oEro6YRxtYNzWgerefXmtPinSMsHRPie5hu7yTvybvG4jvW+UZxx5EX2nfAKW74a3gNZN1hbHzpniKZl3WPzjMhkPObw7xz3KaskBFwbjsVZYMoLMdKd7jsjuG/1n/FSqmqnMN2nvHAqxpr57Fv6lSzTJ9Y9CSosajrmyDLI8R+HMLJXRTTWUc+UXF4YREWTAREQBERAEREAREQBERAEREB8c6wudy0WkNIF5sMm/HvXppSu2jsN8kb+0/gtcqdtufhR0dPRj4pchYk1AHTMlPmNcB3utn4C/rWWirNZ5LYREWQa7TejOnbG3gJGk/Zs7a/DxWxARFqkk8gIiLYBYVBQbD5n8ZH38A0W95cs1FhrICj2MYS9sLRmTJYd5GSkK8ZqYOcxx8wkjvLS37ytLI7o4B9pKYRsawbmgD/AJ8d/ivVEW66A/THkG4NiFvdH14kFjk4e/tC0C/UchaQRkQpa7HBkVtSsXqSlFj0VWJG348R2rIV9NNZRyZJxeGERFkwEREAREQBERAEREAWDpWs2G7I8p3uHErNc6wuVG6qfbcXeru4KG6e1YRZ09e+WXwjxREVE6YREQBR7GGNoNHRh0t3SOvsRNttOtvJJ8lvafAFSFcyY40y6qrp5XG423MYOTGEtYB4C/eSpaob31IL7e7j05JZU69KsuuyGBreAcJHnxdtj4BSrB+uGKpe2GpYIJHWDXA3jcTuBvmwk7r3HaF46h9XlPPC+uqY2ynbLImPAcwbIBc8tOTjc2F92yTxFrVxJgOjrYXRSwMFxZr2Na17DwLHAXFuW48QVadMWuCjHUTTzkxVqMUYnhoIDNMexrB5T3cGt+88Pj+cIzyOpWsmO1LC+WCR3pOgkdEXeIaD4rVR4XZpPTMgqBt09DFFaI32XyzXeC7mLNzHHZbfK4NWFeZbWXrLdte5eJWWldc1dI4mIsgbwa1jXm3a6QG57gO5ZuHtdtQx4FU1s0Z3uY0MkHaNmzXdxA7wug63CVHLF0L6aF0drbPRsAH2bAFp7RYrlbWHhcaP0hNTNJLGkOYTv2HtDmg8yL7N+OzdW+7jjGDn99POcnRmjtIRzxMmicHxvG01w4j7iDcEcCCshVbqI0m50NTATdsbmPb2bYcHAdl2A+JVpKjOO2WDqVz3xUgiItTcIiID3o6oxuB4cR2KRtdcXG4qKrc6GqbgsPDMd3/v4qxRPD2sp6qvK3o2SIiuHPCIiAIiIAiIgCIiAwNLz7LLcXZeHH7vWtGs7TEt5LeiLevM/csFULpZkdXTx2wQREUROEWJNpNrJmRP6pkB6Mnc9w8pl+D7ZgcRe242y0GQuaMe6DdS188bh1XPdIw82PJc0juzae1pXS60mKcIU+kIwyZpu2+xI2wewnfY8Qcrg5eOalqnsfUgvq7yPTkr/UprQhomPo6t2xE55fHLYkNcQA5r7ZgGwINsiTdWdiPXDo+mhL2TsqZLdSKA7Zc7gHOFwwX3k58gTkqmqdQ8wd83UxFvN7Xtd6htD3qVYQ1SwUb2zSu+UTNN23bssYeBDbm7hwJPgDmrLuikUo6ebeGiR4QopI6RnT/tpC+aXhaSZ7pHC3C21bwWBpDT3/xWkPlkjXGkqmMincwbRiljLuhkIG9pa5zbDkeNgZQvKrpGSsdHI0PY4Wc1wuCORCqxsxLcX51KUNp+q3WxouOLpflkTxa4bGduQ8h0YzB77dtlzPjbE50hWzVRbsh5Aa3fssaA1gPbYAntJVo6V1G073F0M0kIPmkCVo7GkkOt3krMw9qbpKd4klc6pcMwHgNjvwJjF9rxJHYrXfxwUf0084PxqYw46npHzyDZdUFrmg7+jaDsG3aXOPdY8VYKIqUpbnk6MIqEVFAm2Z3ICotJpkVtYaSE3hgIdUvG5zgepTtPG7hd/Ywt4lSlGsGVLPAREWDIXtST7Dw7193FeKInh5MNZWGStFjaPl2o2nst6slkrpp5WTiyW1tBERZMBERAEREARF41k2xG9/otcfUCUBH6p13uP1j8V5KHYExl0wbTTu+dsBE9x/aDhG4+n6J47t9rzIhVNVp50WOMv5OnpdRC+tSj/B8REVYsmuxBoNlXA+B9xtWLXDymPGbHtPMH7xxUIw3rGfTzOoNKHYljOy2c+S8eaZDwuLEP3EHO2ZNkKF6ysCCvh6SMD5TEDscNtu8xk+stJ3E8iVJBr+2RFYpL4o8/cmbXXFxmCvq55wnrHqtHO6J4MkLSQYZLgssbEMcc2EHhmN+SuXDWPaSuAEUgbJxiks1/gL2f/ST4JOpxMV3xn8yQrBOlQ2o6B42C4AxOJ6sth12jLJ7d+zxabjc62cvCtoY5mGOVge08HcxuIO8EbwRmOCjXqSvPge68aytZEwySPaxjd7nGwHjz7OK1w0FI3JlZUNbycIJSO58kRef6iV6UuHo2vEry+eVvkyTu2y3+W0AMjPaxoKzhGMvyMugrOlYH7D2A3sJBsuIvk4tvdtxnY2PMBZCLU4gxVTUTdqolDTa4YOs932WDM9+7tTGX0MtpLqbYlVTj/WeXn5Fo9xc952HSszzJtsQkbyTltDw5qLY21qTVodDEDBTnItB67x/EcOH1RlzupFqbwQbjSEzchcQNPE7nS+GYb4ngFOq1BbpFSVrseyH1J9gfC4oKRkORkPXlcOMhtex5AWaO6/Fb9EUDeXlluKUVhBERYMhEWhxLiQQDo4yDKfHYHM9vIePfmMXJ4RrOagssmGHq9rzLEDd0ZaXdm0DYd/VK3KrPVRUHp52k32mNcb8SHHP+5WYujFbVg5E5bpNhERbGgREQBERAFhaaH/jTfypP8HLNXjWxbUb2+k1w9YIWU8A5hfGWmxyI/wCghWtgXFwrAKeZ1qlo6rzumAG4/wAQD1jPmq/qKYPbY5EbjyWrBdG4EEtc0ggg2IIzBBHruu1/T11W2XK95+Ryk7NHZujwXzJGWmxFivysDAuMmaQj6GewqWDfkOkaPPb282+O7du6rRjmZ+U3mPvC8zfpp0ycWem0+rhdFNGGiIqxbK61m6tvlQNVTNAqAOuwZdKBxH8QD199r0e5paSCCHA2IORBHwK61UJx3qyirryx2iqbeV5snISAcfrDPnfK1iq3HSRTv0+74olUaF1n19NYCbpWDzZh0g7to9YDucpfQ6+jYCalBPExSFv9rmn4qtdNaBnpJDFPG6N3C+5w5tcMnDtC16sOuEuuCqrbIdMl2jXtS/QT/wCn/wDpYlXr6YP2VI49skgb7mtPxVOote5gbfqbPMnGmNcFfOCGObTt/gts723EuHhZQuedz3Fz3FzjmXOJJJ5knMrzU+wJqrlqy2aoBip9+eT5B9QHc36x8L8N/hgiP47XjkxdXGAHV8vSSAtpoz1ju2z9G0/E8B2kLoKKINaGtAa1oAAAsAALAAcAAvOiomQxtijaGMYLNa3IAL2VKybmzp1VKtBERRkoRYukNKRwN2pHAchvce4cVCdNYskmuxl44+XnOH1jwHYPepIVuRFZdGHPJusQYuDLxwkOfuL94b3cz7h2qEveSSSSScyTmSeJJXxFdhBQXQ5llkrHlk11U/8A2pf5J/zYrTVY6p4rzzu5RtHtOv8A7VZy3IwiIgCIiAIiIAiIgKC0vS9FPLH6Ej2+Acbe6y1tXS7Y7RuP3FTHWTQdHWudbKVrX+IGw7/EHxUVW9dkq5bo8mk4Ka2yNPT1D4ZGvYSx7DcEZEEK9sCY2ZXxWdZtQwddnMbttn1Ty4E25E0xWUm0Ljyvj2LD0dpGSnlbLE4skYbg/EEcQdxC7TUNZXldJL39Dlpy0s8Ph+/qXziuhma3p6YB5aOvCR5Y4mMjMPHLMHlffFtG46p5bB5MTj6fk+2MvXZS3BuL46+HaFmytsJI/RPMc2ngfDeFEtY+AvKq6dvMyxt98jRz5jx5ry2ronW20uOUe37Iv02oxRf0z/bJfZ+HyfPh8pBHIHDaaQ4HiCCPWF+lSdLXSRG8b3MPNpIv6t6k2jcd1FrOLXkb9ptj33bZU6p949vidTtHsqejh3qe6Pj06r5ryJ5pLRUVRGY5o2yMPmvF/EcQe0ZqvNNajYHkuppnw/UeOkZ3A3DgO/aUghx8PPhP9Lr+4gfFZkeOIDvEje9oPwcrajZDg89KdNnJVs2o2tB6slO4c9qRvuLFk0OomoJ+dqIWD6gfIfUQ0e9WgMY03pn2H/gvpxfTfSH2H/gtt9vl/g07ujz/AMmnw3qro6Qh5aZ5R58tiAebYx1R43I5qYrRPxrTjcXnuafvssSbHsfmxPP2i1vwuo3CyXJKrKoLCaJQig1RjqY+QxjPW4+/L3LUVmmppfLkcRyvYey2wWyok+TSWqiuOpP6/EEEPlPBPot6zvUN3jZRnSWOHuuIm9GPSNnO8BuHvUZRTxpiirPUzlx0P3LM5xLnEucd5JJPrK/CIpiuEREBZmqaltFPJ6T2tH9Dbn/NTxaDA2j+hoYQd7h0h/rO0P7dkeC36AIiIAiIgCIiAIiICGa0NFdJTNmAzhdn9h1g737B9aqpdB1NO2RjmOF2uBaRzBFiqI0xox1PPJC7ex1r8xva7xFigMNYlbR7XWG/4/8AKy0UtVsqpbokdlasjtZr9CaalpJmzQus5vA7nDi1w4tP4HeAugML4niroBLHkRk9h8pjuR5jkeI8QKBrqO/Wbv4jn2r1w1iOWinE0R7HMPkvbxafuPA+o9eyuGrr3w599GcyE5aae2XHvqTfWNgLoi6qp2/NE3kY392fTaPQPEcO7dXgJacl0XoPTcVbAJYztNcLOabXafOY8c8/G99xVWawsCfJXGeEXp3HMD9048PsE7jw3cr+P1elcG5RXz9D6p2B22r4rTah5fg34ryfr9/nzF4Jw4dvEL1WqY8tN+K2MMwcLjxHJT6XU94tsufucntzsZ6SXfUr+m/9X+3l9PLPoiIrp5gIiIAiIgCIiAIiIAs7QejDUVEUI89wB7GjN59kFYKsfVboOzX1Thm67I78geu4d5AH9JQFgMYAABkBkB2L6iIAiIgCIiAIiIAiIgChWsnDfSxCojF3xDrAb3R7z4tNz3FymqEIDndFKsdYSNLJ0sY+YecreY4+Yezl6uGcVQBa+uo7dZviPvC2CKei+VMtyIralbHDPmEMWSUE3SN60brCSO+Tm9nJwzsfDcSr6oK6GsgD2ESRSNIIIvcHJzXNO47wQVznW0ez1hu4jl/wt3gfGj6CXO7oHkdIz3bbPrD3jLkR1L6Y6mHeV8++nzOfTdLTz2T499TYY8wQaN+2y5p3nqnfsH0HHlyP3qJxyFpuuj/mauDzZYZW94c0+8H3gjgQqTxpg59FLbN0Lj828/4P5OHvHiB43U6d1PfH+D6z2L2vDW1/ptRhyx48SX7+fnz5mujkDhcL9LWQzFp+IWxY8EXCuabUK1YfJ5rtrseWhnvh1rfHp6P8H6REVs4AREQBERAERfqKIucGtBc5xAAGZJOQACAztA6GfVTshZxzc70Wjynfh2kK8qSkbExsbBZrAGgcgBYLSYMwuKOHrWMz7F55cmA8h7yT2KQoAiIgCIiAIiIAiJdAF+ZJQ0EuIAG8k2A7yVT+sPXy2BzqfR4bLIMnTu60bTxEY/eH63k5ecqR01iWprH7dTPJMb367iWj7LPJaOwAIDreTGlC02dW0oPIzwj/AHLModN0837GeKX+XIx/+JK4pX0OtuQHbdZRslY6ORocxwsQeX3d6p7FuEn0b7i7oXHqP5fVfyd8fWBV+gNaOkaMjo6l7mD93MelZbkA+5aPskK1sN6+qSqZ0GkYhCXCxcAZIXd48pmf2rb7hARlFLMQ4JLG/KKRwnpnDaBYQ8tHMEeW3tHjzUTQAhaqspNk3Hk/DsW1Xxzbix3KzptQ6ZZ8PEgvpVsceJs9X+O3UMnRyEupnnrDeYyfPaOXMcd+/fdFdQw1cBY+0kUjQQQb3Bza5rhx3EFc3VdLsHsO78Cppq5x+aVwp5zenceq4/unHj9gneOG/mr+q00b497X1/P/AEqaXUzomoyeMcPyZqcWYVkopujd1mm5jfwe3l2OGVx+IvpqefZPZxXRGnNCRVkBikF2uza4Wu0+a5p5/G/IqiMR4dko5jFIM97XDc9vBw+8cF46+mVEt8OPsfXOyu0qu06Xp9Qlux1XmvNe+j6r0NdcXG5fVrqao2T2f9zWwBXRovVsfU8d2t2VPQW45g+H+H6/c+oiKwcYIiytG6LkqHiOJhe48twHNx3AdpQGPHGXENaCSTYAC5JO4ADeVauB8EimAnmAM5GQ3iMHh9o8Tw3DjeNT6a0foIXnkFRW2/ZxWcWXG4XyjH1nZkbhwVc4q16V9US2F3ySLlEbyEfWmIvf7OygOj9JaagpxtTzRQjnK9rPVtEXUbqdb+imGxrGH7LZXj1sYQuUqipdI4ve5z3He5xLie8nMryQHXFBrU0XMbMrYgT9IXRe+UNUohna9oc1wc0i4LSCCOYIyK4fW6w1jGroH7dNM6PPNm+N32oz1T37+RCA7JRQDVrrZh0mOikAhqgLmO/VkAGboiczzLTmO0XKn6AIiIAqR15azi0u0bSvsbWqHt32I/Yg93ld4b6QVlawsWDR1BLU5bdtiIHzpXZMy4gZuI5NK5EqKh0j3PeS5ziXOccyXE3cSeJJJKA80REAREQBERASPB+PqvRr9qCTqE3dE+7o397eB+sLHtVyaD0ho/TjSYj8krbXfEbEO5uaMg8drbEcRz54XrTVL43tkjc5j2kFrmktc0jcQRmCgLt01hSopbmSMlnps6zPWPJ8QFqFoMTa4KutoI6OSwId87K3IzNbbow5oybnmbbyG7swYzRYnnjyD9ocn9b37x60BYb2Aix3Famppiw9nA/94rW0uO2/vIyO1hB9xt8VMdBaGl0hTmanidJGHFhPVaQ4BpNgTfc4Zi6uaXUumWHwVtRQrV05JHq01g9EW0lS75s5RSO8w8GOPoHgeG7dusfE2Go62ExPycM2PG9juY5jmOPqIoqowVWtJHyWY9rY3OHuBVm6t9N1YaKWrgnAaPm5XxyAWHmPcRlYbie7lefW6euxb4YeeV+TTQ6q2ia5TXDKv01oaSmmdDK2z2+pw4OaeLT/AN4gY9LU7OR3fBXxi/CTK6LZNmytuY38jyPNp4jxXPWJ5zQzup5mEStDSQ0gizgHDrX5FeVlp7KrM19ffifUae1tFr9I4atqL8V+Y++n33i/UbC4hoBJcQABmSSbAAcSTwUDkxlIARG0NHM9Yju4e5aifSkr3B7pHFzSC03I2SNxbbyT3Lqxbay1hngL4QhY41y3R8Hxn/xl/wBBgEsjNRXSCmgYNp1yNq3adzPeeFlCsXa4Q1jqTRLfk8G509iJpOFwTmwdp627ydyiOL9YlXpIRtqH9SNrQGM6rS4CzpHDi859gvYWUZWxCfp7ySSTcnMk5kniSV+URAEREAREQHtR1b4ntkjcWPYQ5rmmxaQbgg811Vqtx83SlJtOsKiKzZmjnY7MjR6LrHuIcOAJ5PUp1bYvOjq+KYk9E47Ew5xuIubc2mzh9m3FAddIvjHggEG4OYI3EdiIDnj9IfE3S1kdG09WnbtPH8SQA59zNj23KpFscRaXdVVU9S7fLI99jwBcS1vgLDwWuQBERAEREAREQBfQL5BfFaGoXB7KusdUy2LKXYcGHzpHbXRk9jdlzu8N7UBAdP4fmopugnbsyBsbiOQexrwO8Xse0Fa1XL+knooNqKSoG+SN8ZH8pzXA/wCqR4BU0gC6w1QaENLomma4WfIDM4fzDtN/s2FQmqbBTdJVwZIR0UQ6WRud3tDgAwd5IB7L8V1a0WyCA+2REQBc/wD6R2gC2pgrAOpIzonHk9hJbfva7/TK6AWmxfhaLSFJJSy5Bwu1wFyx4zY8dx4cQSOKA41RWe/9H2vBI6alyJ8+b8pfP1fq/wClpfbm/JQEPfg6YaObpEC8JmdEcs22Ddl5+qXF7ewtHpLQrr3D2DI4tFR6OmDXs6HYlAvYufd0haSAfLcSDYHcVStZ+j3WiR4ZNTFgcdkudK1xbfqlwERANrXAJQFWIrO/V+r/AKWl9ub8lP1fq/6Wl9ub8lAViis79X6v+lpfbm/JT9X6v+lpfbm/JQFYorO/V+r/AKWl9ub8lP1fq/6Wl9ub8lAViis79X6v+lpfbm/JT9X6v+lpfbm/JQFsalcS/K9FxBxvJTnoHdzQDGfYLR3tKKI4HwFpbRYmEMlGRLsX2pJstjbtb5n63uC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6"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667000"/>
            <a:ext cx="1428750" cy="118110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1143000" y="2286000"/>
            <a:ext cx="3352800" cy="1447800"/>
          </a:xfrm>
          <a:prstGeom prst="wedgeRoundRectCallout">
            <a:avLst>
              <a:gd name="adj1" fmla="val 72491"/>
              <a:gd name="adj2" fmla="val 200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what would new businesses do to highway congestion?</a:t>
            </a:r>
          </a:p>
        </p:txBody>
      </p:sp>
    </p:spTree>
    <p:extLst>
      <p:ext uri="{BB962C8B-B14F-4D97-AF65-F5344CB8AC3E}">
        <p14:creationId xmlns:p14="http://schemas.microsoft.com/office/powerpoint/2010/main" val="19095768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buNone/>
            </a:pPr>
            <a:endParaRPr lang="en-US" dirty="0"/>
          </a:p>
          <a:p>
            <a:pPr marL="0" indent="0">
              <a:buNone/>
            </a:pPr>
            <a:r>
              <a:rPr lang="en-US" dirty="0"/>
              <a:t>clear		(you must clear out the old data)</a:t>
            </a:r>
          </a:p>
          <a:p>
            <a:pPr marL="0" indent="0">
              <a:buNone/>
            </a:pPr>
            <a:r>
              <a:rPr lang="en-US" dirty="0"/>
              <a:t>Load new Business.csv</a:t>
            </a:r>
          </a:p>
          <a:p>
            <a:pPr marL="0" indent="0">
              <a:buNone/>
            </a:pPr>
            <a:r>
              <a:rPr lang="en-US" dirty="0"/>
              <a:t>Look in data editor</a:t>
            </a:r>
          </a:p>
          <a:p>
            <a:pPr marL="0" indent="0">
              <a:buNone/>
            </a:pPr>
            <a:endParaRPr lang="en-US" dirty="0"/>
          </a:p>
          <a:p>
            <a:pPr marL="0" indent="0">
              <a:buNone/>
            </a:pPr>
            <a:r>
              <a:rPr lang="en-US" dirty="0"/>
              <a:t>What relationship are we trying to figure out?</a:t>
            </a:r>
          </a:p>
          <a:p>
            <a:pPr marL="0" indent="0">
              <a:buNone/>
            </a:pPr>
            <a:endParaRPr lang="en-US" dirty="0"/>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886632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196292"/>
            <a:ext cx="5257800" cy="5257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638800" y="4876800"/>
            <a:ext cx="2839239" cy="923330"/>
          </a:xfrm>
          <a:prstGeom prst="rect">
            <a:avLst/>
          </a:prstGeom>
          <a:solidFill>
            <a:schemeClr val="bg1"/>
          </a:solidFill>
        </p:spPr>
        <p:txBody>
          <a:bodyPr wrap="none">
            <a:spAutoFit/>
          </a:bodyPr>
          <a:lstStyle/>
          <a:p>
            <a:r>
              <a:rPr lang="en-US" dirty="0"/>
              <a:t>Is this a linear function?</a:t>
            </a:r>
          </a:p>
          <a:p>
            <a:r>
              <a:rPr lang="en-US" dirty="0"/>
              <a:t>Will a straight line </a:t>
            </a:r>
          </a:p>
          <a:p>
            <a:r>
              <a:rPr lang="en-US" dirty="0"/>
              <a:t>give you the smallest error? </a:t>
            </a:r>
          </a:p>
        </p:txBody>
      </p:sp>
      <p:sp>
        <p:nvSpPr>
          <p:cNvPr id="6" name="Rectangle 5"/>
          <p:cNvSpPr/>
          <p:nvPr/>
        </p:nvSpPr>
        <p:spPr>
          <a:xfrm>
            <a:off x="2789353" y="653534"/>
            <a:ext cx="3001847" cy="369332"/>
          </a:xfrm>
          <a:prstGeom prst="rect">
            <a:avLst/>
          </a:prstGeom>
        </p:spPr>
        <p:txBody>
          <a:bodyPr wrap="none">
            <a:spAutoFit/>
          </a:bodyPr>
          <a:lstStyle/>
          <a:p>
            <a:r>
              <a:rPr lang="en-US" dirty="0"/>
              <a:t>scatter </a:t>
            </a:r>
            <a:r>
              <a:rPr lang="en-US" dirty="0" err="1"/>
              <a:t>commutecars</a:t>
            </a:r>
            <a:r>
              <a:rPr lang="en-US" dirty="0"/>
              <a:t> business</a:t>
            </a:r>
          </a:p>
        </p:txBody>
      </p:sp>
    </p:spTree>
    <p:extLst>
      <p:ext uri="{BB962C8B-B14F-4D97-AF65-F5344CB8AC3E}">
        <p14:creationId xmlns:p14="http://schemas.microsoft.com/office/powerpoint/2010/main" val="2430303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Nonlinear functions</a:t>
            </a:r>
          </a:p>
        </p:txBody>
      </p:sp>
      <p:sp>
        <p:nvSpPr>
          <p:cNvPr id="3" name="Content Placeholder 2"/>
          <p:cNvSpPr>
            <a:spLocks noGrp="1"/>
          </p:cNvSpPr>
          <p:nvPr>
            <p:ph idx="1"/>
          </p:nvPr>
        </p:nvSpPr>
        <p:spPr/>
        <p:txBody>
          <a:bodyPr/>
          <a:lstStyle/>
          <a:p>
            <a:pPr marL="0" indent="0">
              <a:buNone/>
            </a:pPr>
            <a:r>
              <a:rPr lang="en-US" dirty="0"/>
              <a:t>Let’s find what our function resembles: </a:t>
            </a:r>
          </a:p>
          <a:p>
            <a:r>
              <a:rPr lang="en-US" dirty="0"/>
              <a:t>Quadratic function</a:t>
            </a:r>
          </a:p>
          <a:p>
            <a:r>
              <a:rPr lang="en-US" dirty="0"/>
              <a:t>Logarithmic function</a:t>
            </a:r>
          </a:p>
          <a:p>
            <a:r>
              <a:rPr lang="en-US" dirty="0"/>
              <a:t>Exponential function</a:t>
            </a:r>
          </a:p>
          <a:p>
            <a:endParaRPr lang="en-US" dirty="0"/>
          </a:p>
        </p:txBody>
      </p:sp>
    </p:spTree>
    <p:extLst>
      <p:ext uri="{BB962C8B-B14F-4D97-AF65-F5344CB8AC3E}">
        <p14:creationId xmlns:p14="http://schemas.microsoft.com/office/powerpoint/2010/main" val="260895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What this workshop is and is NOT</a:t>
            </a:r>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pPr marL="0" indent="0">
              <a:buNone/>
            </a:pPr>
            <a:endParaRPr lang="en-US" dirty="0"/>
          </a:p>
          <a:p>
            <a:pPr marL="0" indent="0">
              <a:buNone/>
            </a:pPr>
            <a:r>
              <a:rPr lang="en-US" dirty="0"/>
              <a:t>What are we doing today? We are beginning your GSPIA journey with the end in mind: a career solving real world problems</a:t>
            </a:r>
          </a:p>
          <a:p>
            <a:pPr marL="0" indent="0">
              <a:buNone/>
            </a:pPr>
            <a:endParaRPr lang="en-US" dirty="0"/>
          </a:p>
          <a:p>
            <a:pPr marL="0" indent="0">
              <a:buNone/>
            </a:pPr>
            <a:r>
              <a:rPr lang="en-US" dirty="0"/>
              <a:t>First, let’s define what this workshop will NOT do:</a:t>
            </a:r>
          </a:p>
          <a:p>
            <a:r>
              <a:rPr lang="en-US" dirty="0"/>
              <a:t>Guarantee you an A in Quant I or Micro or any quant class</a:t>
            </a:r>
          </a:p>
          <a:p>
            <a:r>
              <a:rPr lang="en-US" dirty="0"/>
              <a:t>Make you a math whiz</a:t>
            </a:r>
          </a:p>
          <a:p>
            <a:r>
              <a:rPr lang="en-US" dirty="0"/>
              <a:t>Explain any mathematical concept in depth  </a:t>
            </a:r>
          </a:p>
          <a:p>
            <a:endParaRPr lang="en-US" dirty="0"/>
          </a:p>
          <a:p>
            <a:pPr marL="0" indent="0">
              <a:buNone/>
            </a:pPr>
            <a:r>
              <a:rPr lang="en-US" u="sng" dirty="0"/>
              <a:t>What this workshop aims to do:</a:t>
            </a:r>
          </a:p>
          <a:p>
            <a:r>
              <a:rPr lang="en-US" dirty="0"/>
              <a:t>Connect quant methods to the real world. Begin to demystify math for those who fear it.</a:t>
            </a:r>
          </a:p>
          <a:p>
            <a:r>
              <a:rPr lang="en-US" dirty="0"/>
              <a:t>Provide a quick-and-dirty, hands-on experience of how quant methods give you an additional edge in tackling policy questions</a:t>
            </a:r>
          </a:p>
        </p:txBody>
      </p:sp>
    </p:spTree>
    <p:extLst>
      <p:ext uri="{BB962C8B-B14F-4D97-AF65-F5344CB8AC3E}">
        <p14:creationId xmlns:p14="http://schemas.microsoft.com/office/powerpoint/2010/main" val="16089675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Quadratic function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783180"/>
              </p:ext>
            </p:extLst>
          </p:nvPr>
        </p:nvGraphicFramePr>
        <p:xfrm>
          <a:off x="1171415" y="2118360"/>
          <a:ext cx="1716405" cy="2072640"/>
        </p:xfrm>
        <a:graphic>
          <a:graphicData uri="http://schemas.openxmlformats.org/drawingml/2006/table">
            <a:tbl>
              <a:tblPr/>
              <a:tblGrid>
                <a:gridCol w="859790">
                  <a:extLst>
                    <a:ext uri="{9D8B030D-6E8A-4147-A177-3AD203B41FA5}">
                      <a16:colId xmlns:a16="http://schemas.microsoft.com/office/drawing/2014/main" val="20000"/>
                    </a:ext>
                  </a:extLst>
                </a:gridCol>
                <a:gridCol w="856615">
                  <a:extLst>
                    <a:ext uri="{9D8B030D-6E8A-4147-A177-3AD203B41FA5}">
                      <a16:colId xmlns:a16="http://schemas.microsoft.com/office/drawing/2014/main" val="20001"/>
                    </a:ext>
                  </a:extLst>
                </a:gridCol>
              </a:tblGrid>
              <a:tr h="0">
                <a:tc>
                  <a:txBody>
                    <a:bodyPr/>
                    <a:lstStyle/>
                    <a:p>
                      <a:pPr marL="0" marR="0" algn="ctr">
                        <a:spcBef>
                          <a:spcPts val="0"/>
                        </a:spcBef>
                        <a:spcAft>
                          <a:spcPts val="0"/>
                        </a:spcAft>
                      </a:pPr>
                      <a:r>
                        <a:rPr lang="en-US" sz="1100" b="1" i="1" dirty="0">
                          <a:effectLst/>
                          <a:latin typeface="Arial"/>
                        </a:rPr>
                        <a:t>x</a:t>
                      </a:r>
                      <a:endParaRPr lang="en-US" sz="1200" dirty="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b="1" i="1">
                          <a:effectLst/>
                          <a:latin typeface="Arial"/>
                        </a:rPr>
                        <a:t>Y</a:t>
                      </a:r>
                      <a:endParaRPr lang="en-US" sz="120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9</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dirty="0">
                          <a:effectLst/>
                          <a:latin typeface="Arial"/>
                        </a:rPr>
                        <a:t>4</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1100" dirty="0">
                          <a:effectLst/>
                          <a:latin typeface="Arial"/>
                        </a:rPr>
                        <a:t>1</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4</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dirty="0">
                          <a:effectLst/>
                          <a:latin typeface="Arial"/>
                        </a:rPr>
                        <a:t>9</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503363" y="1323915"/>
            <a:ext cx="2078037"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dirty="0">
                <a:solidFill>
                  <a:srgbClr val="000000"/>
                </a:solidFill>
                <a:latin typeface="Arial" pitchFamily="34" charset="0"/>
                <a:cs typeface="Arial" pitchFamily="34" charset="0"/>
              </a:rPr>
              <a:t>y</a:t>
            </a:r>
            <a:r>
              <a:rPr kumimoji="0" lang="en-US" sz="2800" b="0" i="0" u="none" strike="noStrike" cap="none" normalizeH="0" baseline="0" dirty="0">
                <a:ln>
                  <a:noFill/>
                </a:ln>
                <a:solidFill>
                  <a:srgbClr val="000000"/>
                </a:solidFill>
                <a:effectLst/>
                <a:latin typeface="Arial" pitchFamily="34" charset="0"/>
                <a:cs typeface="Arial" pitchFamily="34" charset="0"/>
              </a:rPr>
              <a:t>=x</a:t>
            </a:r>
            <a:r>
              <a:rPr kumimoji="0" lang="en-US" sz="2800" b="0" i="0" u="none" strike="noStrike" cap="none" normalizeH="0" baseline="30000" dirty="0">
                <a:ln>
                  <a:noFill/>
                </a:ln>
                <a:solidFill>
                  <a:srgbClr val="000000"/>
                </a:solidFill>
                <a:effectLst/>
                <a:latin typeface="Arial" pitchFamily="34" charset="0"/>
                <a:cs typeface="Arial" pitchFamily="34" charset="0"/>
              </a:rPr>
              <a:t>2</a:t>
            </a:r>
            <a:endParaRPr kumimoji="0" lang="en-US" sz="1600" b="0" i="0" u="none" strike="noStrike" cap="none" normalizeH="0" baseline="3000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TextBox 6"/>
          <p:cNvSpPr txBox="1"/>
          <p:nvPr/>
        </p:nvSpPr>
        <p:spPr>
          <a:xfrm>
            <a:off x="1143000" y="5105400"/>
            <a:ext cx="7543800" cy="923330"/>
          </a:xfrm>
          <a:prstGeom prst="rect">
            <a:avLst/>
          </a:prstGeom>
          <a:noFill/>
        </p:spPr>
        <p:txBody>
          <a:bodyPr wrap="square" rtlCol="0">
            <a:spAutoFit/>
          </a:bodyPr>
          <a:lstStyle/>
          <a:p>
            <a:r>
              <a:rPr lang="en-US" dirty="0"/>
              <a:t>Notice how y changes as x </a:t>
            </a:r>
            <a:r>
              <a:rPr lang="en-US" dirty="0" smtClean="0"/>
              <a:t>changes.</a:t>
            </a:r>
            <a:endParaRPr lang="en-US" dirty="0"/>
          </a:p>
          <a:p>
            <a:r>
              <a:rPr lang="en-US" dirty="0"/>
              <a:t>The slope is no longer the same (“not a constant”) as we travel through the x axis: increasing x by 1 changes y by -5 at x=-3, by 1 at x=0, and by 3 if x=1</a:t>
            </a:r>
          </a:p>
        </p:txBody>
      </p:sp>
      <p:pic>
        <p:nvPicPr>
          <p:cNvPr id="4098" name="Picture 2" descr="http://img.sparknotes.com/figures/5/58d0bf8a567f329cbfb0d18f70e6be77/y=x%5E2.gif"/>
          <p:cNvPicPr>
            <a:picLocks noChangeAspect="1" noChangeArrowheads="1"/>
          </p:cNvPicPr>
          <p:nvPr/>
        </p:nvPicPr>
        <p:blipFill rotWithShape="1">
          <a:blip r:embed="rId2">
            <a:extLst>
              <a:ext uri="{28A0092B-C50C-407E-A947-70E740481C1C}">
                <a14:useLocalDpi xmlns:a14="http://schemas.microsoft.com/office/drawing/2010/main" val="0"/>
              </a:ext>
            </a:extLst>
          </a:blip>
          <a:srcRect t="3383" b="8426"/>
          <a:stretch/>
        </p:blipFill>
        <p:spPr bwMode="auto">
          <a:xfrm>
            <a:off x="4200525" y="1063257"/>
            <a:ext cx="4562475" cy="3880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218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Slopes and derivatives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859738"/>
              </p:ext>
            </p:extLst>
          </p:nvPr>
        </p:nvGraphicFramePr>
        <p:xfrm>
          <a:off x="3713797" y="1295400"/>
          <a:ext cx="1716405" cy="2072640"/>
        </p:xfrm>
        <a:graphic>
          <a:graphicData uri="http://schemas.openxmlformats.org/drawingml/2006/table">
            <a:tbl>
              <a:tblPr/>
              <a:tblGrid>
                <a:gridCol w="859790">
                  <a:extLst>
                    <a:ext uri="{9D8B030D-6E8A-4147-A177-3AD203B41FA5}">
                      <a16:colId xmlns:a16="http://schemas.microsoft.com/office/drawing/2014/main" val="20000"/>
                    </a:ext>
                  </a:extLst>
                </a:gridCol>
                <a:gridCol w="856615">
                  <a:extLst>
                    <a:ext uri="{9D8B030D-6E8A-4147-A177-3AD203B41FA5}">
                      <a16:colId xmlns:a16="http://schemas.microsoft.com/office/drawing/2014/main" val="20001"/>
                    </a:ext>
                  </a:extLst>
                </a:gridCol>
              </a:tblGrid>
              <a:tr h="0">
                <a:tc>
                  <a:txBody>
                    <a:bodyPr/>
                    <a:lstStyle/>
                    <a:p>
                      <a:pPr marL="0" marR="0" algn="ctr">
                        <a:spcBef>
                          <a:spcPts val="0"/>
                        </a:spcBef>
                        <a:spcAft>
                          <a:spcPts val="0"/>
                        </a:spcAft>
                      </a:pPr>
                      <a:r>
                        <a:rPr lang="en-US" sz="1100" b="1" i="1" dirty="0">
                          <a:effectLst/>
                          <a:latin typeface="Arial"/>
                        </a:rPr>
                        <a:t>x</a:t>
                      </a:r>
                      <a:endParaRPr lang="en-US" sz="1200" dirty="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b="1" i="1">
                          <a:effectLst/>
                          <a:latin typeface="Arial"/>
                        </a:rPr>
                        <a:t>Y</a:t>
                      </a:r>
                      <a:endParaRPr lang="en-US" sz="120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dirty="0">
                          <a:effectLst/>
                          <a:latin typeface="Arial"/>
                        </a:rPr>
                        <a:t>9</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dirty="0">
                          <a:effectLst/>
                          <a:latin typeface="Arial"/>
                        </a:rPr>
                        <a:t>4</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1100" dirty="0">
                          <a:effectLst/>
                          <a:latin typeface="Arial"/>
                        </a:rPr>
                        <a:t>1</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4</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dirty="0">
                          <a:effectLst/>
                          <a:latin typeface="Arial"/>
                        </a:rPr>
                        <a:t>9</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503363" y="1586299"/>
            <a:ext cx="20780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dirty="0">
                <a:solidFill>
                  <a:srgbClr val="000000"/>
                </a:solidFill>
                <a:latin typeface="Arial" pitchFamily="34" charset="0"/>
                <a:cs typeface="Arial" pitchFamily="34" charset="0"/>
              </a:rPr>
              <a:t>y</a:t>
            </a:r>
            <a:r>
              <a:rPr kumimoji="0" lang="en-US" sz="2800" b="0" i="0" u="none" strike="noStrike" cap="none" normalizeH="0" baseline="0" dirty="0">
                <a:ln>
                  <a:noFill/>
                </a:ln>
                <a:solidFill>
                  <a:srgbClr val="000000"/>
                </a:solidFill>
                <a:effectLst/>
                <a:latin typeface="Arial" pitchFamily="34" charset="0"/>
                <a:cs typeface="Arial" pitchFamily="34" charset="0"/>
              </a:rPr>
              <a:t>=x</a:t>
            </a:r>
            <a:r>
              <a:rPr kumimoji="0" lang="en-US" sz="2800" b="0" i="0" u="none" strike="noStrike" cap="none" normalizeH="0" baseline="30000" dirty="0">
                <a:ln>
                  <a:noFill/>
                </a:ln>
                <a:solidFill>
                  <a:srgbClr val="000000"/>
                </a:solidFill>
                <a:effectLst/>
                <a:latin typeface="Arial" pitchFamily="34" charset="0"/>
                <a:cs typeface="Arial" pitchFamily="34" charset="0"/>
              </a:rPr>
              <a:t>2</a:t>
            </a:r>
            <a:endParaRPr kumimoji="0" lang="en-US" sz="1600" b="0" i="0" u="none" strike="noStrike" cap="none" normalizeH="0" baseline="30000" dirty="0">
              <a:ln>
                <a:noFill/>
              </a:ln>
              <a:solidFill>
                <a:schemeClr val="tx1"/>
              </a:solidFill>
              <a:effectLst/>
              <a:latin typeface="Arial" pitchFamily="34" charset="0"/>
              <a:cs typeface="Arial" pitchFamily="34" charset="0"/>
            </a:endParaRPr>
          </a:p>
        </p:txBody>
      </p:sp>
      <p:sp>
        <p:nvSpPr>
          <p:cNvPr id="7" name="TextBox 6"/>
          <p:cNvSpPr txBox="1"/>
          <p:nvPr/>
        </p:nvSpPr>
        <p:spPr>
          <a:xfrm>
            <a:off x="1066800" y="3722449"/>
            <a:ext cx="7848600" cy="2585323"/>
          </a:xfrm>
          <a:prstGeom prst="rect">
            <a:avLst/>
          </a:prstGeom>
          <a:noFill/>
        </p:spPr>
        <p:txBody>
          <a:bodyPr wrap="square" rtlCol="0">
            <a:spAutoFit/>
          </a:bodyPr>
          <a:lstStyle/>
          <a:p>
            <a:r>
              <a:rPr lang="en-US" dirty="0"/>
              <a:t>As we discussed earlier, slope is the </a:t>
            </a:r>
            <a:r>
              <a:rPr lang="en-US" dirty="0" smtClean="0"/>
              <a:t>increase</a:t>
            </a:r>
            <a:r>
              <a:rPr lang="en-US" dirty="0" smtClean="0"/>
              <a:t> </a:t>
            </a:r>
            <a:r>
              <a:rPr lang="en-US" dirty="0"/>
              <a:t>in y / </a:t>
            </a:r>
            <a:r>
              <a:rPr lang="en-US" dirty="0" smtClean="0"/>
              <a:t>increase  </a:t>
            </a:r>
            <a:r>
              <a:rPr lang="en-US" dirty="0"/>
              <a:t>in x. </a:t>
            </a:r>
          </a:p>
          <a:p>
            <a:r>
              <a:rPr lang="en-US" dirty="0"/>
              <a:t>So we can find an average slope between two points. </a:t>
            </a:r>
          </a:p>
          <a:p>
            <a:r>
              <a:rPr lang="en-US" dirty="0">
                <a:solidFill>
                  <a:srgbClr val="00B050"/>
                </a:solidFill>
              </a:rPr>
              <a:t>Average slope as x goes from 2 to 3 is (9-4)/(3-2) = 5</a:t>
            </a:r>
          </a:p>
          <a:p>
            <a:r>
              <a:rPr lang="en-US" dirty="0">
                <a:solidFill>
                  <a:srgbClr val="FF0000"/>
                </a:solidFill>
              </a:rPr>
              <a:t>Average slope as x goes from 1 to 2 is </a:t>
            </a:r>
            <a:r>
              <a:rPr lang="en-US" dirty="0" smtClean="0">
                <a:solidFill>
                  <a:srgbClr val="FF0000"/>
                </a:solidFill>
              </a:rPr>
              <a:t>(4-1</a:t>
            </a:r>
            <a:r>
              <a:rPr lang="en-US" dirty="0">
                <a:solidFill>
                  <a:srgbClr val="FF0000"/>
                </a:solidFill>
              </a:rPr>
              <a:t>)/(2-1) = 3</a:t>
            </a:r>
            <a:endParaRPr lang="en-US" dirty="0">
              <a:solidFill>
                <a:srgbClr val="00B050"/>
              </a:solidFill>
            </a:endParaRPr>
          </a:p>
          <a:p>
            <a:r>
              <a:rPr lang="en-US" dirty="0"/>
              <a:t>But how do we find the slope at the single point (x=2)? There’s nothing to measure!</a:t>
            </a:r>
          </a:p>
          <a:p>
            <a:endParaRPr lang="en-US" dirty="0"/>
          </a:p>
          <a:p>
            <a:endParaRPr lang="en-US" dirty="0">
              <a:solidFill>
                <a:srgbClr val="FF0000"/>
              </a:solidFill>
            </a:endParaRPr>
          </a:p>
          <a:p>
            <a:endParaRPr lang="en-US" dirty="0"/>
          </a:p>
        </p:txBody>
      </p:sp>
      <p:sp>
        <p:nvSpPr>
          <p:cNvPr id="13" name="Arc 12"/>
          <p:cNvSpPr/>
          <p:nvPr/>
        </p:nvSpPr>
        <p:spPr>
          <a:xfrm flipV="1">
            <a:off x="4603531" y="-2499400"/>
            <a:ext cx="3352800" cy="5646619"/>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Oval 13"/>
          <p:cNvSpPr/>
          <p:nvPr/>
        </p:nvSpPr>
        <p:spPr>
          <a:xfrm>
            <a:off x="6477000" y="3048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315200" y="2362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V="1">
            <a:off x="7893544" y="731838"/>
            <a:ext cx="10486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a:stCxn id="16" idx="7"/>
            <a:endCxn id="14" idx="0"/>
          </p:cNvCxnSpPr>
          <p:nvPr/>
        </p:nvCxnSpPr>
        <p:spPr>
          <a:xfrm flipH="1">
            <a:off x="6553200" y="2384518"/>
            <a:ext cx="892082" cy="663482"/>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V="1">
            <a:off x="6235262" y="243840"/>
            <a:ext cx="0" cy="31089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203731" y="3352800"/>
            <a:ext cx="233066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7315200" y="867388"/>
            <a:ext cx="559672" cy="1501682"/>
          </a:xfrm>
          <a:prstGeom prst="line">
            <a:avLst/>
          </a:prstGeom>
          <a:ln w="28575">
            <a:solidFill>
              <a:srgbClr val="00B050"/>
            </a:solidFill>
          </a:ln>
        </p:spPr>
        <p:style>
          <a:lnRef idx="2">
            <a:schemeClr val="dk1"/>
          </a:lnRef>
          <a:fillRef idx="0">
            <a:schemeClr val="dk1"/>
          </a:fillRef>
          <a:effectRef idx="1">
            <a:schemeClr val="dk1"/>
          </a:effectRef>
          <a:fontRef idx="minor">
            <a:schemeClr val="tx1"/>
          </a:fontRef>
        </p:style>
      </p:cxnSp>
      <p:sp>
        <p:nvSpPr>
          <p:cNvPr id="39" name="TextBox 38"/>
          <p:cNvSpPr txBox="1"/>
          <p:nvPr/>
        </p:nvSpPr>
        <p:spPr>
          <a:xfrm>
            <a:off x="6480392" y="3368249"/>
            <a:ext cx="301686" cy="369332"/>
          </a:xfrm>
          <a:prstGeom prst="rect">
            <a:avLst/>
          </a:prstGeom>
          <a:noFill/>
        </p:spPr>
        <p:txBody>
          <a:bodyPr wrap="none" rtlCol="0">
            <a:spAutoFit/>
          </a:bodyPr>
          <a:lstStyle/>
          <a:p>
            <a:r>
              <a:rPr lang="en-US" dirty="0"/>
              <a:t>1</a:t>
            </a:r>
          </a:p>
        </p:txBody>
      </p:sp>
      <p:sp>
        <p:nvSpPr>
          <p:cNvPr id="42" name="TextBox 41"/>
          <p:cNvSpPr txBox="1"/>
          <p:nvPr/>
        </p:nvSpPr>
        <p:spPr>
          <a:xfrm>
            <a:off x="7239000" y="3359947"/>
            <a:ext cx="301686" cy="369332"/>
          </a:xfrm>
          <a:prstGeom prst="rect">
            <a:avLst/>
          </a:prstGeom>
          <a:noFill/>
        </p:spPr>
        <p:txBody>
          <a:bodyPr wrap="none" rtlCol="0">
            <a:spAutoFit/>
          </a:bodyPr>
          <a:lstStyle/>
          <a:p>
            <a:r>
              <a:rPr lang="en-US" dirty="0"/>
              <a:t>2</a:t>
            </a:r>
          </a:p>
        </p:txBody>
      </p:sp>
      <p:sp>
        <p:nvSpPr>
          <p:cNvPr id="43" name="TextBox 42"/>
          <p:cNvSpPr txBox="1"/>
          <p:nvPr/>
        </p:nvSpPr>
        <p:spPr>
          <a:xfrm>
            <a:off x="7897191" y="3367863"/>
            <a:ext cx="301686" cy="369332"/>
          </a:xfrm>
          <a:prstGeom prst="rect">
            <a:avLst/>
          </a:prstGeom>
          <a:noFill/>
        </p:spPr>
        <p:txBody>
          <a:bodyPr wrap="none" rtlCol="0">
            <a:spAutoFit/>
          </a:bodyPr>
          <a:lstStyle/>
          <a:p>
            <a:r>
              <a:rPr lang="en-US" dirty="0"/>
              <a:t>3</a:t>
            </a:r>
          </a:p>
        </p:txBody>
      </p:sp>
      <p:sp>
        <p:nvSpPr>
          <p:cNvPr id="44" name="Left Brace 43"/>
          <p:cNvSpPr/>
          <p:nvPr/>
        </p:nvSpPr>
        <p:spPr>
          <a:xfrm rot="16200000">
            <a:off x="7630203" y="2148168"/>
            <a:ext cx="239723" cy="564931"/>
          </a:xfrm>
          <a:prstGeom prst="leftBrac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TextBox 44"/>
          <p:cNvSpPr txBox="1"/>
          <p:nvPr/>
        </p:nvSpPr>
        <p:spPr>
          <a:xfrm>
            <a:off x="7533841" y="2531593"/>
            <a:ext cx="740427" cy="369332"/>
          </a:xfrm>
          <a:prstGeom prst="rect">
            <a:avLst/>
          </a:prstGeom>
          <a:noFill/>
        </p:spPr>
        <p:txBody>
          <a:bodyPr wrap="square" rtlCol="0">
            <a:spAutoFit/>
          </a:bodyPr>
          <a:lstStyle/>
          <a:p>
            <a:r>
              <a:rPr lang="en-US" dirty="0"/>
              <a:t>1</a:t>
            </a:r>
          </a:p>
        </p:txBody>
      </p:sp>
      <p:sp>
        <p:nvSpPr>
          <p:cNvPr id="50" name="Left Brace 49"/>
          <p:cNvSpPr/>
          <p:nvPr/>
        </p:nvSpPr>
        <p:spPr>
          <a:xfrm rot="10800000">
            <a:off x="8153400" y="957441"/>
            <a:ext cx="199412" cy="1353329"/>
          </a:xfrm>
          <a:prstGeom prst="leftBrac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TextBox 50"/>
          <p:cNvSpPr txBox="1"/>
          <p:nvPr/>
        </p:nvSpPr>
        <p:spPr>
          <a:xfrm>
            <a:off x="8282151" y="1433563"/>
            <a:ext cx="740427"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340221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50" grpId="0" animBg="1"/>
      <p:bldP spid="5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Slopes and derivatives</a:t>
            </a:r>
          </a:p>
        </p:txBody>
      </p:sp>
      <p:graphicFrame>
        <p:nvGraphicFramePr>
          <p:cNvPr id="4" name="Content Placeholder 3"/>
          <p:cNvGraphicFramePr>
            <a:graphicFrameLocks noGrp="1"/>
          </p:cNvGraphicFramePr>
          <p:nvPr>
            <p:ph idx="1"/>
            <p:extLst/>
          </p:nvPr>
        </p:nvGraphicFramePr>
        <p:xfrm>
          <a:off x="3713797" y="1295400"/>
          <a:ext cx="1716405" cy="2072640"/>
        </p:xfrm>
        <a:graphic>
          <a:graphicData uri="http://schemas.openxmlformats.org/drawingml/2006/table">
            <a:tbl>
              <a:tblPr/>
              <a:tblGrid>
                <a:gridCol w="859790">
                  <a:extLst>
                    <a:ext uri="{9D8B030D-6E8A-4147-A177-3AD203B41FA5}">
                      <a16:colId xmlns:a16="http://schemas.microsoft.com/office/drawing/2014/main" val="20000"/>
                    </a:ext>
                  </a:extLst>
                </a:gridCol>
                <a:gridCol w="856615">
                  <a:extLst>
                    <a:ext uri="{9D8B030D-6E8A-4147-A177-3AD203B41FA5}">
                      <a16:colId xmlns:a16="http://schemas.microsoft.com/office/drawing/2014/main" val="20001"/>
                    </a:ext>
                  </a:extLst>
                </a:gridCol>
              </a:tblGrid>
              <a:tr h="0">
                <a:tc>
                  <a:txBody>
                    <a:bodyPr/>
                    <a:lstStyle/>
                    <a:p>
                      <a:pPr marL="0" marR="0" algn="ctr">
                        <a:spcBef>
                          <a:spcPts val="0"/>
                        </a:spcBef>
                        <a:spcAft>
                          <a:spcPts val="0"/>
                        </a:spcAft>
                      </a:pPr>
                      <a:r>
                        <a:rPr lang="en-US" sz="1100" b="1" i="1" dirty="0">
                          <a:effectLst/>
                          <a:latin typeface="Arial"/>
                        </a:rPr>
                        <a:t>x</a:t>
                      </a:r>
                      <a:endParaRPr lang="en-US" sz="1200" dirty="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b="1" i="1">
                          <a:effectLst/>
                          <a:latin typeface="Arial"/>
                        </a:rPr>
                        <a:t>Y</a:t>
                      </a:r>
                      <a:endParaRPr lang="en-US" sz="1200">
                        <a:effectLst/>
                        <a:latin typeface="Times New Roman"/>
                      </a:endParaRPr>
                    </a:p>
                  </a:txBody>
                  <a:tcPr marL="73025" marR="73025" anchor="ctr">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dirty="0">
                          <a:effectLst/>
                          <a:latin typeface="Arial"/>
                        </a:rPr>
                        <a:t>9</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dirty="0">
                          <a:effectLst/>
                          <a:latin typeface="Arial"/>
                        </a:rPr>
                        <a:t>4</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0</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1100" dirty="0">
                          <a:effectLst/>
                          <a:latin typeface="Arial"/>
                        </a:rPr>
                        <a:t>1</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a:effectLst/>
                          <a:latin typeface="Arial"/>
                        </a:rPr>
                        <a:t>1</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1100">
                          <a:effectLst/>
                          <a:latin typeface="Arial"/>
                        </a:rPr>
                        <a:t>2</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tc>
                  <a:txBody>
                    <a:bodyPr/>
                    <a:lstStyle/>
                    <a:p>
                      <a:pPr marL="0" marR="0" algn="ctr">
                        <a:spcBef>
                          <a:spcPts val="0"/>
                        </a:spcBef>
                        <a:spcAft>
                          <a:spcPts val="0"/>
                        </a:spcAft>
                      </a:pPr>
                      <a:r>
                        <a:rPr lang="en-US" sz="1100">
                          <a:effectLst/>
                          <a:latin typeface="Arial"/>
                        </a:rPr>
                        <a:t>4</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D3DFEE"/>
                    </a:solidFill>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1100">
                          <a:effectLst/>
                          <a:latin typeface="Arial"/>
                        </a:rPr>
                        <a:t>3</a:t>
                      </a:r>
                      <a:endParaRPr lang="en-US" sz="120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tc>
                  <a:txBody>
                    <a:bodyPr/>
                    <a:lstStyle/>
                    <a:p>
                      <a:pPr marL="0" marR="0" algn="ctr">
                        <a:spcBef>
                          <a:spcPts val="0"/>
                        </a:spcBef>
                        <a:spcAft>
                          <a:spcPts val="0"/>
                        </a:spcAft>
                      </a:pPr>
                      <a:r>
                        <a:rPr lang="en-US" sz="1100" dirty="0">
                          <a:effectLst/>
                          <a:latin typeface="Arial"/>
                        </a:rPr>
                        <a:t>9</a:t>
                      </a:r>
                      <a:endParaRPr lang="en-US" sz="1200" dirty="0">
                        <a:effectLst/>
                        <a:latin typeface="Times New Roman"/>
                      </a:endParaRPr>
                    </a:p>
                  </a:txBody>
                  <a:tcPr marL="73025" marR="73025">
                    <a:lnL w="12700" cap="flat" cmpd="sng" algn="ctr">
                      <a:solidFill>
                        <a:srgbClr val="262626"/>
                      </a:solidFill>
                      <a:prstDash val="solid"/>
                      <a:round/>
                      <a:headEnd type="none" w="med" len="med"/>
                      <a:tailEnd type="none" w="med" len="med"/>
                    </a:lnL>
                    <a:lnR w="12700" cap="flat" cmpd="sng" algn="ctr">
                      <a:solidFill>
                        <a:srgbClr val="262626"/>
                      </a:solidFill>
                      <a:prstDash val="solid"/>
                      <a:round/>
                      <a:headEnd type="none" w="med" len="med"/>
                      <a:tailEnd type="none" w="med" len="med"/>
                    </a:lnR>
                    <a:lnT w="12700" cap="flat" cmpd="sng" algn="ctr">
                      <a:solidFill>
                        <a:srgbClr val="262626"/>
                      </a:solidFill>
                      <a:prstDash val="solid"/>
                      <a:round/>
                      <a:headEnd type="none" w="med" len="med"/>
                      <a:tailEnd type="none" w="med" len="med"/>
                    </a:lnT>
                    <a:lnB w="12700" cap="flat" cmpd="sng" algn="ctr">
                      <a:solidFill>
                        <a:srgbClr val="262626"/>
                      </a:solidFill>
                      <a:prstDash val="solid"/>
                      <a:round/>
                      <a:headEnd type="none" w="med" len="med"/>
                      <a:tailEnd type="none" w="med" len="med"/>
                    </a:lnB>
                    <a:solidFill>
                      <a:srgbClr val="A7BFDE"/>
                    </a:solidFill>
                  </a:tcPr>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503363" y="1586299"/>
            <a:ext cx="20780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dirty="0">
                <a:solidFill>
                  <a:srgbClr val="000000"/>
                </a:solidFill>
                <a:latin typeface="Arial" pitchFamily="34" charset="0"/>
                <a:cs typeface="Arial" pitchFamily="34" charset="0"/>
              </a:rPr>
              <a:t>y</a:t>
            </a:r>
            <a:r>
              <a:rPr kumimoji="0" lang="en-US" sz="2800" b="0" i="0" u="none" strike="noStrike" cap="none" normalizeH="0" baseline="0" dirty="0">
                <a:ln>
                  <a:noFill/>
                </a:ln>
                <a:solidFill>
                  <a:srgbClr val="000000"/>
                </a:solidFill>
                <a:effectLst/>
                <a:latin typeface="Arial" pitchFamily="34" charset="0"/>
                <a:cs typeface="Arial" pitchFamily="34" charset="0"/>
              </a:rPr>
              <a:t>=x</a:t>
            </a:r>
            <a:r>
              <a:rPr kumimoji="0" lang="en-US" sz="2800" b="0" i="0" u="none" strike="noStrike" cap="none" normalizeH="0" baseline="30000" dirty="0">
                <a:ln>
                  <a:noFill/>
                </a:ln>
                <a:solidFill>
                  <a:srgbClr val="000000"/>
                </a:solidFill>
                <a:effectLst/>
                <a:latin typeface="Arial" pitchFamily="34" charset="0"/>
                <a:cs typeface="Arial" pitchFamily="34" charset="0"/>
              </a:rPr>
              <a:t>2</a:t>
            </a:r>
            <a:endParaRPr kumimoji="0" lang="en-US" sz="1600" b="0" i="0" u="none" strike="noStrike" cap="none" normalizeH="0" baseline="30000" dirty="0">
              <a:ln>
                <a:noFill/>
              </a:ln>
              <a:solidFill>
                <a:schemeClr val="tx1"/>
              </a:solidFill>
              <a:effectLst/>
              <a:latin typeface="Arial" pitchFamily="34" charset="0"/>
              <a:cs typeface="Arial" pitchFamily="34" charset="0"/>
            </a:endParaRPr>
          </a:p>
        </p:txBody>
      </p:sp>
      <p:sp>
        <p:nvSpPr>
          <p:cNvPr id="7" name="TextBox 6"/>
          <p:cNvSpPr txBox="1"/>
          <p:nvPr/>
        </p:nvSpPr>
        <p:spPr>
          <a:xfrm>
            <a:off x="1066800" y="3722449"/>
            <a:ext cx="7848600" cy="923330"/>
          </a:xfrm>
          <a:prstGeom prst="rect">
            <a:avLst/>
          </a:prstGeom>
          <a:noFill/>
        </p:spPr>
        <p:txBody>
          <a:bodyPr wrap="square" rtlCol="0">
            <a:spAutoFit/>
          </a:bodyPr>
          <a:lstStyle/>
          <a:p>
            <a:endParaRPr lang="en-US" dirty="0"/>
          </a:p>
          <a:p>
            <a:endParaRPr lang="en-US" dirty="0">
              <a:solidFill>
                <a:srgbClr val="FF0000"/>
              </a:solidFill>
            </a:endParaRPr>
          </a:p>
          <a:p>
            <a:endParaRPr lang="en-US" dirty="0"/>
          </a:p>
        </p:txBody>
      </p:sp>
      <p:sp>
        <p:nvSpPr>
          <p:cNvPr id="13" name="Arc 12"/>
          <p:cNvSpPr/>
          <p:nvPr/>
        </p:nvSpPr>
        <p:spPr>
          <a:xfrm flipV="1">
            <a:off x="4603531" y="-2499400"/>
            <a:ext cx="3352800" cy="5646619"/>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Oval 13"/>
          <p:cNvSpPr/>
          <p:nvPr/>
        </p:nvSpPr>
        <p:spPr>
          <a:xfrm>
            <a:off x="6477000" y="3048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315200" y="2362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854958" y="76993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flipV="1">
            <a:off x="6235262" y="243840"/>
            <a:ext cx="0" cy="31089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203731" y="3352800"/>
            <a:ext cx="233066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7337518" y="1752600"/>
            <a:ext cx="358682" cy="663482"/>
          </a:xfrm>
          <a:prstGeom prst="line">
            <a:avLst/>
          </a:prstGeom>
          <a:ln w="28575">
            <a:solidFill>
              <a:srgbClr val="00B050"/>
            </a:solidFill>
          </a:ln>
        </p:spPr>
        <p:style>
          <a:lnRef idx="2">
            <a:schemeClr val="dk1"/>
          </a:lnRef>
          <a:fillRef idx="0">
            <a:schemeClr val="dk1"/>
          </a:fillRef>
          <a:effectRef idx="1">
            <a:schemeClr val="dk1"/>
          </a:effectRef>
          <a:fontRef idx="minor">
            <a:schemeClr val="tx1"/>
          </a:fontRef>
        </p:style>
      </p:cxnSp>
      <p:sp>
        <p:nvSpPr>
          <p:cNvPr id="39" name="TextBox 38"/>
          <p:cNvSpPr txBox="1"/>
          <p:nvPr/>
        </p:nvSpPr>
        <p:spPr>
          <a:xfrm>
            <a:off x="6480392" y="3368249"/>
            <a:ext cx="301686" cy="369332"/>
          </a:xfrm>
          <a:prstGeom prst="rect">
            <a:avLst/>
          </a:prstGeom>
          <a:noFill/>
        </p:spPr>
        <p:txBody>
          <a:bodyPr wrap="none" rtlCol="0">
            <a:spAutoFit/>
          </a:bodyPr>
          <a:lstStyle/>
          <a:p>
            <a:r>
              <a:rPr lang="en-US" dirty="0"/>
              <a:t>1</a:t>
            </a:r>
          </a:p>
        </p:txBody>
      </p:sp>
      <p:sp>
        <p:nvSpPr>
          <p:cNvPr id="42" name="TextBox 41"/>
          <p:cNvSpPr txBox="1"/>
          <p:nvPr/>
        </p:nvSpPr>
        <p:spPr>
          <a:xfrm>
            <a:off x="7239000" y="3359947"/>
            <a:ext cx="301686" cy="369332"/>
          </a:xfrm>
          <a:prstGeom prst="rect">
            <a:avLst/>
          </a:prstGeom>
          <a:noFill/>
        </p:spPr>
        <p:txBody>
          <a:bodyPr wrap="none" rtlCol="0">
            <a:spAutoFit/>
          </a:bodyPr>
          <a:lstStyle/>
          <a:p>
            <a:r>
              <a:rPr lang="en-US" dirty="0"/>
              <a:t>2</a:t>
            </a:r>
          </a:p>
        </p:txBody>
      </p:sp>
      <p:sp>
        <p:nvSpPr>
          <p:cNvPr id="43" name="TextBox 42"/>
          <p:cNvSpPr txBox="1"/>
          <p:nvPr/>
        </p:nvSpPr>
        <p:spPr>
          <a:xfrm>
            <a:off x="7927914" y="3345654"/>
            <a:ext cx="301686" cy="369332"/>
          </a:xfrm>
          <a:prstGeom prst="rect">
            <a:avLst/>
          </a:prstGeom>
          <a:noFill/>
        </p:spPr>
        <p:txBody>
          <a:bodyPr wrap="none" rtlCol="0">
            <a:spAutoFit/>
          </a:bodyPr>
          <a:lstStyle/>
          <a:p>
            <a:r>
              <a:rPr lang="en-US" dirty="0"/>
              <a:t>3</a:t>
            </a:r>
          </a:p>
        </p:txBody>
      </p:sp>
      <p:sp>
        <p:nvSpPr>
          <p:cNvPr id="19" name="Left Brace 18"/>
          <p:cNvSpPr/>
          <p:nvPr/>
        </p:nvSpPr>
        <p:spPr>
          <a:xfrm rot="16200000">
            <a:off x="7581504" y="2324497"/>
            <a:ext cx="65391" cy="293200"/>
          </a:xfrm>
          <a:prstGeom prst="leftBrac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7280537" y="2492531"/>
            <a:ext cx="740427" cy="369332"/>
          </a:xfrm>
          <a:prstGeom prst="rect">
            <a:avLst/>
          </a:prstGeom>
          <a:noFill/>
        </p:spPr>
        <p:txBody>
          <a:bodyPr wrap="square" rtlCol="0">
            <a:spAutoFit/>
          </a:bodyPr>
          <a:lstStyle/>
          <a:p>
            <a:r>
              <a:rPr lang="el-GR" dirty="0"/>
              <a:t>Δ</a:t>
            </a:r>
            <a:r>
              <a:rPr lang="en-US" dirty="0"/>
              <a:t>x-&gt;0</a:t>
            </a:r>
          </a:p>
        </p:txBody>
      </p:sp>
      <p:sp>
        <p:nvSpPr>
          <p:cNvPr id="8" name="Rectangle 7"/>
          <p:cNvSpPr/>
          <p:nvPr/>
        </p:nvSpPr>
        <p:spPr>
          <a:xfrm>
            <a:off x="838200" y="4038917"/>
            <a:ext cx="7924800" cy="1754326"/>
          </a:xfrm>
          <a:prstGeom prst="rect">
            <a:avLst/>
          </a:prstGeom>
        </p:spPr>
        <p:txBody>
          <a:bodyPr wrap="square">
            <a:spAutoFit/>
          </a:bodyPr>
          <a:lstStyle/>
          <a:p>
            <a:r>
              <a:rPr lang="en-US" dirty="0"/>
              <a:t>But how do we find the slope at a single point (</a:t>
            </a:r>
            <a:r>
              <a:rPr lang="en-US" dirty="0" smtClean="0"/>
              <a:t>x) </a:t>
            </a:r>
            <a:r>
              <a:rPr lang="en-US" dirty="0"/>
              <a:t>? </a:t>
            </a:r>
            <a:r>
              <a:rPr lang="en-US" dirty="0" smtClean="0"/>
              <a:t>We can make up another point x+</a:t>
            </a:r>
            <a:r>
              <a:rPr lang="el-GR" dirty="0"/>
              <a:t>Δ</a:t>
            </a:r>
            <a:r>
              <a:rPr lang="en-US" dirty="0"/>
              <a:t>x where </a:t>
            </a:r>
            <a:r>
              <a:rPr lang="el-GR" dirty="0"/>
              <a:t>Δ</a:t>
            </a:r>
            <a:r>
              <a:rPr lang="en-US" dirty="0"/>
              <a:t>x is very small, so we have two points </a:t>
            </a:r>
            <a:r>
              <a:rPr lang="en-US" dirty="0" smtClean="0"/>
              <a:t>(x and x+</a:t>
            </a:r>
            <a:r>
              <a:rPr lang="el-GR" dirty="0" smtClean="0"/>
              <a:t>Δ</a:t>
            </a:r>
            <a:r>
              <a:rPr lang="en-US" dirty="0"/>
              <a:t>x </a:t>
            </a:r>
            <a:r>
              <a:rPr lang="en-US" dirty="0" smtClean="0"/>
              <a:t>)and </a:t>
            </a:r>
            <a:r>
              <a:rPr lang="en-US" dirty="0"/>
              <a:t>calculate the slope there.  	</a:t>
            </a:r>
          </a:p>
          <a:p>
            <a:r>
              <a:rPr lang="en-US" dirty="0" smtClean="0"/>
              <a:t>The slope at x </a:t>
            </a:r>
            <a:r>
              <a:rPr lang="en-US" b="1" dirty="0"/>
              <a:t>as we make </a:t>
            </a:r>
            <a:r>
              <a:rPr lang="el-GR" b="1" dirty="0"/>
              <a:t>Δ</a:t>
            </a:r>
            <a:r>
              <a:rPr lang="en-US" b="1" dirty="0"/>
              <a:t>x  shrink to </a:t>
            </a:r>
            <a:r>
              <a:rPr lang="en-US" b="1" dirty="0" smtClean="0"/>
              <a:t>0 is the derivative of y at x.  </a:t>
            </a:r>
            <a:endParaRPr lang="en-US" b="1" dirty="0"/>
          </a:p>
          <a:p>
            <a:r>
              <a:rPr lang="en-US" dirty="0"/>
              <a:t>We write </a:t>
            </a:r>
            <a:r>
              <a:rPr lang="en-US" b="1" dirty="0"/>
              <a:t>dx</a:t>
            </a:r>
            <a:r>
              <a:rPr lang="en-US" dirty="0"/>
              <a:t> instead of “as </a:t>
            </a:r>
            <a:r>
              <a:rPr lang="el-GR" dirty="0"/>
              <a:t>Δ</a:t>
            </a:r>
            <a:r>
              <a:rPr lang="en-US" dirty="0"/>
              <a:t>x  shrink to 0” so the derivative of y over x is usually written as </a:t>
            </a:r>
            <a:r>
              <a:rPr lang="en-US" dirty="0" err="1"/>
              <a:t>dy</a:t>
            </a:r>
            <a:r>
              <a:rPr lang="en-US" dirty="0"/>
              <a:t>/dx.</a:t>
            </a:r>
          </a:p>
        </p:txBody>
      </p:sp>
      <p:sp>
        <p:nvSpPr>
          <p:cNvPr id="21" name="Left Brace 20"/>
          <p:cNvSpPr/>
          <p:nvPr/>
        </p:nvSpPr>
        <p:spPr>
          <a:xfrm rot="10800000">
            <a:off x="7854958" y="1812851"/>
            <a:ext cx="195530" cy="565222"/>
          </a:xfrm>
          <a:prstGeom prst="leftBrac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8020964" y="1868212"/>
            <a:ext cx="740427" cy="369332"/>
          </a:xfrm>
          <a:prstGeom prst="rect">
            <a:avLst/>
          </a:prstGeom>
          <a:noFill/>
        </p:spPr>
        <p:txBody>
          <a:bodyPr wrap="square" rtlCol="0">
            <a:spAutoFit/>
          </a:bodyPr>
          <a:lstStyle/>
          <a:p>
            <a:r>
              <a:rPr lang="en-US" dirty="0" err="1"/>
              <a:t>dy</a:t>
            </a:r>
            <a:r>
              <a:rPr lang="en-US" dirty="0"/>
              <a:t>/dx</a:t>
            </a:r>
          </a:p>
        </p:txBody>
      </p:sp>
    </p:spTree>
    <p:extLst>
      <p:ext uri="{BB962C8B-B14F-4D97-AF65-F5344CB8AC3E}">
        <p14:creationId xmlns:p14="http://schemas.microsoft.com/office/powerpoint/2010/main" val="158088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6" grpId="0"/>
      <p:bldP spid="21" grpId="0" animBg="1"/>
      <p:bldP spid="2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Recipe for Derivatives</a:t>
            </a:r>
            <a:endParaRPr lang="en-US" dirty="0"/>
          </a:p>
        </p:txBody>
      </p:sp>
      <p:sp>
        <p:nvSpPr>
          <p:cNvPr id="3" name="Content Placeholder 2"/>
          <p:cNvSpPr>
            <a:spLocks noGrp="1"/>
          </p:cNvSpPr>
          <p:nvPr>
            <p:ph idx="1"/>
          </p:nvPr>
        </p:nvSpPr>
        <p:spPr>
          <a:xfrm>
            <a:off x="461128" y="1600200"/>
            <a:ext cx="8229600" cy="4525963"/>
          </a:xfrm>
        </p:spPr>
        <p:txBody>
          <a:bodyPr>
            <a:normAutofit fontScale="92500" lnSpcReduction="20000"/>
          </a:bodyPr>
          <a:lstStyle/>
          <a:p>
            <a:pPr marL="0" indent="0">
              <a:buNone/>
            </a:pPr>
            <a:r>
              <a:rPr lang="en-US" sz="4000" u="sng" dirty="0"/>
              <a:t>the power rule</a:t>
            </a:r>
            <a:r>
              <a:rPr lang="en-US" sz="4000" dirty="0"/>
              <a:t>: </a:t>
            </a:r>
          </a:p>
          <a:p>
            <a:pPr marL="0" indent="0">
              <a:buNone/>
            </a:pPr>
            <a:r>
              <a:rPr lang="en-US" sz="3300" dirty="0"/>
              <a:t>Identify: m (constant), x (variable), c (exponent) </a:t>
            </a:r>
          </a:p>
          <a:p>
            <a:pPr marL="0" indent="0">
              <a:buNone/>
            </a:pPr>
            <a:endParaRPr lang="en-US" sz="4000" dirty="0"/>
          </a:p>
          <a:p>
            <a:pPr marL="0" indent="0" algn="ctr">
              <a:buNone/>
            </a:pPr>
            <a:r>
              <a:rPr lang="en-US" sz="4600" dirty="0"/>
              <a:t>if  y=mx</a:t>
            </a:r>
            <a:r>
              <a:rPr lang="en-US" sz="4600" baseline="30000" dirty="0"/>
              <a:t>c</a:t>
            </a:r>
            <a:r>
              <a:rPr lang="en-US" sz="4600" dirty="0"/>
              <a:t> , </a:t>
            </a:r>
            <a:r>
              <a:rPr lang="en-US" sz="4600" dirty="0" err="1"/>
              <a:t>dy</a:t>
            </a:r>
            <a:r>
              <a:rPr lang="en-US" sz="4600" dirty="0"/>
              <a:t>/dx= mcx</a:t>
            </a:r>
            <a:r>
              <a:rPr lang="en-US" sz="4600" baseline="30000" dirty="0"/>
              <a:t>c-1</a:t>
            </a:r>
          </a:p>
          <a:p>
            <a:endParaRPr lang="en-US" dirty="0"/>
          </a:p>
          <a:p>
            <a:r>
              <a:rPr lang="en-US" dirty="0"/>
              <a:t>y=x</a:t>
            </a:r>
            <a:r>
              <a:rPr lang="en-US" baseline="30000" dirty="0"/>
              <a:t>2</a:t>
            </a:r>
            <a:r>
              <a:rPr lang="en-US" dirty="0"/>
              <a:t> = 1x</a:t>
            </a:r>
            <a:r>
              <a:rPr lang="en-US" baseline="30000" dirty="0"/>
              <a:t>2</a:t>
            </a:r>
            <a:r>
              <a:rPr lang="en-US" dirty="0"/>
              <a:t> constant=1, </a:t>
            </a:r>
            <a:r>
              <a:rPr lang="en-US" dirty="0" err="1"/>
              <a:t>var</a:t>
            </a:r>
            <a:r>
              <a:rPr lang="en-US" dirty="0"/>
              <a:t> =x, exponent=2. </a:t>
            </a:r>
          </a:p>
          <a:p>
            <a:pPr marL="0" indent="0">
              <a:buNone/>
            </a:pPr>
            <a:r>
              <a:rPr lang="en-US" dirty="0"/>
              <a:t>                                         </a:t>
            </a:r>
            <a:r>
              <a:rPr lang="en-US" dirty="0" err="1"/>
              <a:t>dy</a:t>
            </a:r>
            <a:r>
              <a:rPr lang="en-US" dirty="0"/>
              <a:t>/dx=1*2x</a:t>
            </a:r>
            <a:r>
              <a:rPr lang="en-US" baseline="30000" dirty="0"/>
              <a:t>(2-1</a:t>
            </a:r>
            <a:r>
              <a:rPr lang="en-US" dirty="0"/>
              <a:t>) =2x</a:t>
            </a:r>
          </a:p>
          <a:p>
            <a:pPr marL="0" indent="0">
              <a:buNone/>
            </a:pPr>
            <a:endParaRPr lang="en-US" dirty="0"/>
          </a:p>
          <a:p>
            <a:pPr marL="0" indent="0">
              <a:buNone/>
            </a:pPr>
            <a:r>
              <a:rPr lang="en-US" dirty="0"/>
              <a:t>So the derivative of x</a:t>
            </a:r>
            <a:r>
              <a:rPr lang="en-US" baseline="30000" dirty="0"/>
              <a:t>2</a:t>
            </a:r>
            <a:r>
              <a:rPr lang="en-US" dirty="0"/>
              <a:t>at x=2 is 2*2 = 4.</a:t>
            </a:r>
          </a:p>
          <a:p>
            <a:pPr marL="0" indent="0">
              <a:buNone/>
            </a:pPr>
            <a:endParaRPr lang="en-US" dirty="0"/>
          </a:p>
          <a:p>
            <a:endParaRPr lang="en-US" dirty="0"/>
          </a:p>
        </p:txBody>
      </p:sp>
    </p:spTree>
    <p:extLst>
      <p:ext uri="{BB962C8B-B14F-4D97-AF65-F5344CB8AC3E}">
        <p14:creationId xmlns:p14="http://schemas.microsoft.com/office/powerpoint/2010/main" val="126621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quadratic functions</a:t>
            </a:r>
          </a:p>
        </p:txBody>
      </p:sp>
      <p:graphicFrame>
        <p:nvGraphicFramePr>
          <p:cNvPr id="4" name="Table 3"/>
          <p:cNvGraphicFramePr>
            <a:graphicFrameLocks noGrp="1"/>
          </p:cNvGraphicFramePr>
          <p:nvPr>
            <p:extLst>
              <p:ext uri="{D42A27DB-BD31-4B8C-83A1-F6EECF244321}">
                <p14:modId xmlns:p14="http://schemas.microsoft.com/office/powerpoint/2010/main" val="1190278273"/>
              </p:ext>
            </p:extLst>
          </p:nvPr>
        </p:nvGraphicFramePr>
        <p:xfrm>
          <a:off x="-76200" y="3657600"/>
          <a:ext cx="4114800" cy="1318260"/>
        </p:xfrm>
        <a:graphic>
          <a:graphicData uri="http://schemas.openxmlformats.org/drawingml/2006/table">
            <a:tbl>
              <a:tblPr/>
              <a:tblGrid>
                <a:gridCol w="411480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400" i="1" dirty="0">
                          <a:effectLst/>
                          <a:latin typeface="Arial"/>
                        </a:rPr>
                        <a:t>y = ax</a:t>
                      </a:r>
                      <a:r>
                        <a:rPr lang="en-US" sz="2400" i="1" baseline="30000" dirty="0">
                          <a:effectLst/>
                          <a:latin typeface="arial"/>
                        </a:rPr>
                        <a:t>2</a:t>
                      </a:r>
                      <a:r>
                        <a:rPr lang="en-US" sz="2400" i="1" dirty="0">
                          <a:effectLst/>
                          <a:latin typeface="Arial"/>
                        </a:rPr>
                        <a:t> + </a:t>
                      </a:r>
                      <a:r>
                        <a:rPr lang="en-US" sz="2400" i="1" dirty="0" err="1">
                          <a:effectLst/>
                          <a:latin typeface="Arial"/>
                        </a:rPr>
                        <a:t>bx</a:t>
                      </a:r>
                      <a:r>
                        <a:rPr lang="en-US" sz="2400" i="1" dirty="0">
                          <a:effectLst/>
                          <a:latin typeface="Arial"/>
                        </a:rPr>
                        <a:t> + c</a:t>
                      </a:r>
                      <a:endParaRPr lang="en-US" sz="2800" dirty="0">
                        <a:effectLst/>
                        <a:latin typeface="Times New Roman"/>
                      </a:endParaRPr>
                    </a:p>
                  </a:txBody>
                  <a:tcPr marL="73025" marR="73025"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s-ES" sz="2400" i="1" dirty="0">
                          <a:effectLst/>
                          <a:latin typeface="Arial"/>
                        </a:rPr>
                        <a:t>y = (</a:t>
                      </a:r>
                      <a:r>
                        <a:rPr lang="es-ES" sz="2400" i="1" dirty="0" err="1">
                          <a:effectLst/>
                          <a:latin typeface="Arial"/>
                        </a:rPr>
                        <a:t>ax</a:t>
                      </a:r>
                      <a:r>
                        <a:rPr lang="es-ES" sz="2400" i="1" dirty="0">
                          <a:effectLst/>
                          <a:latin typeface="Arial"/>
                        </a:rPr>
                        <a:t> + b)(cx  + d)</a:t>
                      </a:r>
                      <a:endParaRPr lang="es-ES" sz="2800" dirty="0">
                        <a:effectLst/>
                        <a:latin typeface="Times New Roman"/>
                      </a:endParaRPr>
                    </a:p>
                  </a:txBody>
                  <a:tcPr marL="73025" marR="73025"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2400" i="1" dirty="0">
                          <a:effectLst/>
                          <a:latin typeface="Arial"/>
                        </a:rPr>
                        <a:t>y = a(</a:t>
                      </a:r>
                      <a:r>
                        <a:rPr lang="en-US" sz="2400" i="1" dirty="0" err="1">
                          <a:effectLst/>
                          <a:latin typeface="Arial"/>
                        </a:rPr>
                        <a:t>x+b</a:t>
                      </a:r>
                      <a:r>
                        <a:rPr lang="en-US" sz="2400" i="1" dirty="0">
                          <a:effectLst/>
                          <a:latin typeface="Arial"/>
                        </a:rPr>
                        <a:t>)</a:t>
                      </a:r>
                      <a:r>
                        <a:rPr lang="en-US" sz="2400" i="1" baseline="30000" dirty="0">
                          <a:effectLst/>
                          <a:latin typeface="arial"/>
                        </a:rPr>
                        <a:t>2</a:t>
                      </a:r>
                      <a:r>
                        <a:rPr lang="en-US" sz="2400" i="1" dirty="0">
                          <a:effectLst/>
                          <a:latin typeface="Arial"/>
                        </a:rPr>
                        <a:t> + c</a:t>
                      </a:r>
                      <a:endParaRPr lang="en-US" sz="2800" dirty="0">
                        <a:effectLst/>
                        <a:latin typeface="Times New Roman"/>
                      </a:endParaRPr>
                    </a:p>
                  </a:txBody>
                  <a:tcPr marL="73025" marR="73025"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5" name="Content Placeholder 4" descr="http://www.montereyinstitute.org/courses/Algebra1/COURSE_TEXT_RESOURCE/U03_L2_T5_text_final_files/image010.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14800" y="1676400"/>
            <a:ext cx="3752850" cy="3819525"/>
          </a:xfrm>
          <a:prstGeom prst="rect">
            <a:avLst/>
          </a:prstGeom>
          <a:noFill/>
          <a:ln>
            <a:noFill/>
          </a:ln>
        </p:spPr>
      </p:pic>
      <p:sp>
        <p:nvSpPr>
          <p:cNvPr id="7" name="TextBox 6"/>
          <p:cNvSpPr txBox="1"/>
          <p:nvPr/>
        </p:nvSpPr>
        <p:spPr>
          <a:xfrm>
            <a:off x="5257800" y="4267200"/>
            <a:ext cx="2895600" cy="369332"/>
          </a:xfrm>
          <a:prstGeom prst="rect">
            <a:avLst/>
          </a:prstGeom>
          <a:noFill/>
        </p:spPr>
        <p:txBody>
          <a:bodyPr wrap="square" rtlCol="0">
            <a:spAutoFit/>
          </a:bodyPr>
          <a:lstStyle/>
          <a:p>
            <a:r>
              <a:rPr lang="en-US" dirty="0"/>
              <a:t>Is a&gt;0 or a&lt;0 here?</a:t>
            </a:r>
          </a:p>
        </p:txBody>
      </p:sp>
      <p:sp>
        <p:nvSpPr>
          <p:cNvPr id="8" name="TextBox 7"/>
          <p:cNvSpPr txBox="1"/>
          <p:nvPr/>
        </p:nvSpPr>
        <p:spPr>
          <a:xfrm>
            <a:off x="2362200" y="5726668"/>
            <a:ext cx="5791200" cy="369332"/>
          </a:xfrm>
          <a:prstGeom prst="rect">
            <a:avLst/>
          </a:prstGeom>
          <a:noFill/>
        </p:spPr>
        <p:txBody>
          <a:bodyPr wrap="square" rtlCol="0">
            <a:spAutoFit/>
          </a:bodyPr>
          <a:lstStyle/>
          <a:p>
            <a:r>
              <a:rPr lang="en-US" dirty="0"/>
              <a:t>Quadratic functions are one type of polynomial functions:</a:t>
            </a:r>
          </a:p>
        </p:txBody>
      </p:sp>
      <p:pic>
        <p:nvPicPr>
          <p:cNvPr id="2050" name="Picture 2" descr="a_n x^n + a_{n-1}x^{n-1} + \dotsb + a_2 x^2 + a_1 x + a_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6096000"/>
            <a:ext cx="6026727"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38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Working with polynomials</a:t>
            </a:r>
            <a:br>
              <a:rPr lang="en-US" dirty="0"/>
            </a:br>
            <a:r>
              <a:rPr lang="en-US" dirty="0"/>
              <a:t> more generally</a:t>
            </a:r>
          </a:p>
        </p:txBody>
      </p:sp>
      <p:sp>
        <p:nvSpPr>
          <p:cNvPr id="3" name="Content Placeholder 2"/>
          <p:cNvSpPr>
            <a:spLocks noGrp="1"/>
          </p:cNvSpPr>
          <p:nvPr>
            <p:ph idx="1"/>
          </p:nvPr>
        </p:nvSpPr>
        <p:spPr>
          <a:xfrm>
            <a:off x="457200" y="1493837"/>
            <a:ext cx="8534400" cy="4754563"/>
          </a:xfrm>
        </p:spPr>
        <p:txBody>
          <a:bodyPr>
            <a:normAutofit fontScale="70000" lnSpcReduction="20000"/>
          </a:bodyPr>
          <a:lstStyle/>
          <a:p>
            <a:pPr marL="0" indent="0">
              <a:buNone/>
            </a:pPr>
            <a:r>
              <a:rPr lang="en-US" dirty="0"/>
              <a:t>Example: </a:t>
            </a:r>
          </a:p>
          <a:p>
            <a:r>
              <a:rPr lang="en-US" dirty="0"/>
              <a:t>Y=3x</a:t>
            </a:r>
            <a:r>
              <a:rPr lang="en-US" baseline="30000" dirty="0"/>
              <a:t>8</a:t>
            </a:r>
            <a:r>
              <a:rPr lang="en-US" dirty="0"/>
              <a:t>+ 4x</a:t>
            </a:r>
            <a:r>
              <a:rPr lang="en-US" baseline="30000" dirty="0"/>
              <a:t>1/2</a:t>
            </a:r>
            <a:r>
              <a:rPr lang="en-US" dirty="0"/>
              <a:t> - 5x + 2/x+ 9 + 2x</a:t>
            </a:r>
            <a:r>
              <a:rPr lang="en-US" baseline="30000" dirty="0"/>
              <a:t>8</a:t>
            </a:r>
            <a:r>
              <a:rPr lang="en-US" dirty="0"/>
              <a:t>			</a:t>
            </a:r>
            <a:endParaRPr lang="en-US" baseline="30000" dirty="0"/>
          </a:p>
          <a:p>
            <a:pPr marL="0" indent="0">
              <a:buNone/>
            </a:pPr>
            <a:r>
              <a:rPr lang="en-US" dirty="0"/>
              <a:t>For each term, identify: </a:t>
            </a:r>
            <a:r>
              <a:rPr lang="en-US" dirty="0">
                <a:solidFill>
                  <a:srgbClr val="FF0000"/>
                </a:solidFill>
              </a:rPr>
              <a:t>m</a:t>
            </a:r>
            <a:r>
              <a:rPr lang="en-US" dirty="0"/>
              <a:t> constant, x variable, c exponent  (</a:t>
            </a:r>
            <a:r>
              <a:rPr lang="en-US" dirty="0">
                <a:solidFill>
                  <a:srgbClr val="FF0000"/>
                </a:solidFill>
              </a:rPr>
              <a:t>m</a:t>
            </a:r>
            <a:r>
              <a:rPr lang="en-US" dirty="0"/>
              <a:t>x</a:t>
            </a:r>
            <a:r>
              <a:rPr lang="en-US" baseline="30000" dirty="0"/>
              <a:t>c</a:t>
            </a:r>
            <a:r>
              <a:rPr lang="en-US" dirty="0"/>
              <a:t>)</a:t>
            </a:r>
          </a:p>
          <a:p>
            <a:pPr marL="0" indent="0">
              <a:buNone/>
            </a:pPr>
            <a:endParaRPr lang="en-US" dirty="0"/>
          </a:p>
          <a:p>
            <a:r>
              <a:rPr lang="en-US" dirty="0"/>
              <a:t>Some special ones:</a:t>
            </a:r>
          </a:p>
          <a:p>
            <a:r>
              <a:rPr lang="en-US" dirty="0"/>
              <a:t>x= x</a:t>
            </a:r>
            <a:r>
              <a:rPr lang="en-US" baseline="30000" dirty="0"/>
              <a:t>1</a:t>
            </a:r>
            <a:r>
              <a:rPr lang="en-US" dirty="0"/>
              <a:t> 	</a:t>
            </a:r>
          </a:p>
          <a:p>
            <a:r>
              <a:rPr lang="en-US" dirty="0"/>
              <a:t>1/x= x</a:t>
            </a:r>
            <a:r>
              <a:rPr lang="en-US" baseline="30000" dirty="0"/>
              <a:t>-1</a:t>
            </a:r>
            <a:r>
              <a:rPr lang="en-US" dirty="0"/>
              <a:t> 		1/x</a:t>
            </a:r>
            <a:r>
              <a:rPr lang="en-US" baseline="30000" dirty="0"/>
              <a:t>2</a:t>
            </a:r>
            <a:r>
              <a:rPr lang="en-US" dirty="0"/>
              <a:t>= x</a:t>
            </a:r>
            <a:r>
              <a:rPr lang="en-US" baseline="30000" dirty="0"/>
              <a:t>-2</a:t>
            </a:r>
            <a:r>
              <a:rPr lang="en-US" dirty="0"/>
              <a:t> 	</a:t>
            </a:r>
          </a:p>
          <a:p>
            <a:r>
              <a:rPr lang="en-US" dirty="0"/>
              <a:t>1 =x</a:t>
            </a:r>
            <a:r>
              <a:rPr lang="en-US" baseline="30000" dirty="0"/>
              <a:t>0</a:t>
            </a:r>
            <a:r>
              <a:rPr lang="en-US" dirty="0"/>
              <a:t>  		x</a:t>
            </a:r>
            <a:r>
              <a:rPr lang="en-US" baseline="30000" dirty="0"/>
              <a:t>1/2</a:t>
            </a:r>
            <a:r>
              <a:rPr lang="en-US" dirty="0"/>
              <a:t> = </a:t>
            </a:r>
            <a:r>
              <a:rPr lang="en-US" dirty="0" err="1"/>
              <a:t>sqrt</a:t>
            </a:r>
            <a:r>
              <a:rPr lang="en-US" dirty="0"/>
              <a:t>(x)	</a:t>
            </a:r>
          </a:p>
          <a:p>
            <a:endParaRPr lang="en-US" dirty="0"/>
          </a:p>
          <a:p>
            <a:r>
              <a:rPr lang="en-US" dirty="0"/>
              <a:t>Let’s write the polynomial such that we can easily identify the </a:t>
            </a:r>
            <a:r>
              <a:rPr lang="en-US" dirty="0">
                <a:solidFill>
                  <a:srgbClr val="FF0000"/>
                </a:solidFill>
              </a:rPr>
              <a:t>m</a:t>
            </a:r>
            <a:r>
              <a:rPr lang="en-US" dirty="0"/>
              <a:t>x</a:t>
            </a:r>
            <a:r>
              <a:rPr lang="en-US" baseline="30000" dirty="0"/>
              <a:t>c </a:t>
            </a:r>
            <a:r>
              <a:rPr lang="en-US" dirty="0"/>
              <a:t>form:</a:t>
            </a:r>
          </a:p>
          <a:p>
            <a:pPr marL="0" indent="0">
              <a:buNone/>
            </a:pPr>
            <a:endParaRPr lang="en-US" dirty="0"/>
          </a:p>
          <a:p>
            <a:r>
              <a:rPr lang="en-US" dirty="0"/>
              <a:t>Y=</a:t>
            </a:r>
            <a:r>
              <a:rPr lang="en-US" dirty="0">
                <a:solidFill>
                  <a:srgbClr val="FF0000"/>
                </a:solidFill>
              </a:rPr>
              <a:t>3</a:t>
            </a:r>
            <a:r>
              <a:rPr lang="en-US" dirty="0"/>
              <a:t>x</a:t>
            </a:r>
            <a:r>
              <a:rPr lang="en-US" baseline="30000" dirty="0"/>
              <a:t>8</a:t>
            </a:r>
            <a:r>
              <a:rPr lang="en-US" dirty="0"/>
              <a:t>+ </a:t>
            </a:r>
            <a:r>
              <a:rPr lang="en-US" dirty="0">
                <a:solidFill>
                  <a:srgbClr val="FF0000"/>
                </a:solidFill>
              </a:rPr>
              <a:t>4</a:t>
            </a:r>
            <a:r>
              <a:rPr lang="en-US" dirty="0"/>
              <a:t>x</a:t>
            </a:r>
            <a:r>
              <a:rPr lang="en-US" baseline="30000" dirty="0"/>
              <a:t>1/2</a:t>
            </a:r>
            <a:r>
              <a:rPr lang="en-US" dirty="0"/>
              <a:t> </a:t>
            </a:r>
            <a:r>
              <a:rPr lang="en-US" dirty="0">
                <a:solidFill>
                  <a:srgbClr val="FF0000"/>
                </a:solidFill>
              </a:rPr>
              <a:t>- 5</a:t>
            </a:r>
            <a:r>
              <a:rPr lang="en-US" dirty="0"/>
              <a:t>x</a:t>
            </a:r>
            <a:r>
              <a:rPr lang="en-US" baseline="30000" dirty="0"/>
              <a:t>1</a:t>
            </a:r>
            <a:r>
              <a:rPr lang="en-US" dirty="0"/>
              <a:t> + </a:t>
            </a:r>
            <a:r>
              <a:rPr lang="en-US" dirty="0">
                <a:solidFill>
                  <a:srgbClr val="FF0000"/>
                </a:solidFill>
              </a:rPr>
              <a:t>2</a:t>
            </a:r>
            <a:r>
              <a:rPr lang="en-US" dirty="0"/>
              <a:t>x</a:t>
            </a:r>
            <a:r>
              <a:rPr lang="en-US" baseline="30000" dirty="0"/>
              <a:t>-1</a:t>
            </a:r>
            <a:r>
              <a:rPr lang="en-US" dirty="0"/>
              <a:t> + </a:t>
            </a:r>
            <a:r>
              <a:rPr lang="en-US" dirty="0">
                <a:solidFill>
                  <a:srgbClr val="FF0000"/>
                </a:solidFill>
              </a:rPr>
              <a:t>9</a:t>
            </a:r>
            <a:r>
              <a:rPr lang="en-US" dirty="0"/>
              <a:t>x</a:t>
            </a:r>
            <a:r>
              <a:rPr lang="en-US" baseline="30000" dirty="0"/>
              <a:t>0</a:t>
            </a:r>
            <a:r>
              <a:rPr lang="en-US" dirty="0"/>
              <a:t>	+</a:t>
            </a:r>
            <a:r>
              <a:rPr lang="en-US" dirty="0">
                <a:solidFill>
                  <a:srgbClr val="FF0000"/>
                </a:solidFill>
              </a:rPr>
              <a:t>2</a:t>
            </a:r>
            <a:r>
              <a:rPr lang="en-US" dirty="0"/>
              <a:t>x</a:t>
            </a:r>
            <a:r>
              <a:rPr lang="en-US" baseline="30000" dirty="0"/>
              <a:t>8</a:t>
            </a:r>
          </a:p>
          <a:p>
            <a:endParaRPr lang="en-US" dirty="0"/>
          </a:p>
          <a:p>
            <a:endParaRPr lang="en-US" baseline="300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8494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a:t>Rules for simplifying polynomials</a:t>
            </a:r>
            <a:br>
              <a:rPr lang="en-US" dirty="0"/>
            </a:b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5832045"/>
              </p:ext>
            </p:extLst>
          </p:nvPr>
        </p:nvGraphicFramePr>
        <p:xfrm>
          <a:off x="990600" y="2438400"/>
          <a:ext cx="7067550" cy="2379504"/>
        </p:xfrm>
        <a:graphic>
          <a:graphicData uri="http://schemas.openxmlformats.org/drawingml/2006/table">
            <a:tbl>
              <a:tblPr/>
              <a:tblGrid>
                <a:gridCol w="2355850">
                  <a:extLst>
                    <a:ext uri="{9D8B030D-6E8A-4147-A177-3AD203B41FA5}">
                      <a16:colId xmlns:a16="http://schemas.microsoft.com/office/drawing/2014/main" val="20000"/>
                    </a:ext>
                  </a:extLst>
                </a:gridCol>
                <a:gridCol w="2355850">
                  <a:extLst>
                    <a:ext uri="{9D8B030D-6E8A-4147-A177-3AD203B41FA5}">
                      <a16:colId xmlns:a16="http://schemas.microsoft.com/office/drawing/2014/main" val="20001"/>
                    </a:ext>
                  </a:extLst>
                </a:gridCol>
                <a:gridCol w="2355850">
                  <a:extLst>
                    <a:ext uri="{9D8B030D-6E8A-4147-A177-3AD203B41FA5}">
                      <a16:colId xmlns:a16="http://schemas.microsoft.com/office/drawing/2014/main" val="20002"/>
                    </a:ext>
                  </a:extLst>
                </a:gridCol>
              </a:tblGrid>
              <a:tr h="414384">
                <a:tc rowSpan="2">
                  <a:txBody>
                    <a:bodyPr/>
                    <a:lstStyle/>
                    <a:p>
                      <a:r>
                        <a:rPr lang="en-US" u="none" strike="noStrike" dirty="0">
                          <a:solidFill>
                            <a:srgbClr val="083D8D"/>
                          </a:solidFill>
                          <a:effectLst/>
                          <a:hlinkClick r:id="rId2"/>
                        </a:rPr>
                        <a:t>Product rules</a:t>
                      </a:r>
                      <a:endParaRPr lang="en-US" dirty="0">
                        <a:effectLst/>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pt-BR" b="0" i="1" dirty="0">
                          <a:effectLst/>
                          <a:latin typeface="Times New Roman"/>
                        </a:rPr>
                        <a:t>x</a:t>
                      </a:r>
                      <a:r>
                        <a:rPr lang="pt-BR" b="0" i="1" baseline="30000" dirty="0">
                          <a:effectLst/>
                          <a:latin typeface="Times New Roman"/>
                        </a:rPr>
                        <a:t> n</a:t>
                      </a:r>
                      <a:r>
                        <a:rPr lang="pt-BR" b="0" dirty="0">
                          <a:effectLst/>
                          <a:latin typeface="Times New Roman"/>
                        </a:rPr>
                        <a:t> · </a:t>
                      </a:r>
                      <a:r>
                        <a:rPr lang="pt-BR" b="0" i="1" dirty="0">
                          <a:effectLst/>
                          <a:latin typeface="Times New Roman"/>
                        </a:rPr>
                        <a:t>x</a:t>
                      </a:r>
                      <a:r>
                        <a:rPr lang="pt-BR" b="0" i="1" baseline="30000" dirty="0">
                          <a:effectLst/>
                          <a:latin typeface="Times New Roman"/>
                        </a:rPr>
                        <a:t> m</a:t>
                      </a:r>
                      <a:r>
                        <a:rPr lang="pt-BR" b="0" dirty="0">
                          <a:effectLst/>
                          <a:latin typeface="Times New Roman"/>
                        </a:rPr>
                        <a:t> = </a:t>
                      </a:r>
                      <a:r>
                        <a:rPr lang="pt-BR" b="0" i="1" dirty="0">
                          <a:effectLst/>
                          <a:latin typeface="Times New Roman"/>
                        </a:rPr>
                        <a:t>x</a:t>
                      </a:r>
                      <a:r>
                        <a:rPr lang="pt-BR" b="0" i="1" baseline="30000" dirty="0">
                          <a:effectLst/>
                          <a:latin typeface="Times New Roman"/>
                        </a:rPr>
                        <a:t> n+m</a:t>
                      </a:r>
                      <a:endParaRPr lang="pt-BR" b="0" dirty="0">
                        <a:effectLst/>
                        <a:latin typeface="Times New Roman"/>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b="0">
                          <a:effectLst/>
                          <a:latin typeface="Times New Roman"/>
                        </a:rPr>
                        <a:t>2</a:t>
                      </a:r>
                      <a:r>
                        <a:rPr lang="en-US" b="0" baseline="30000">
                          <a:effectLst/>
                          <a:latin typeface="Times New Roman"/>
                        </a:rPr>
                        <a:t>3</a:t>
                      </a:r>
                      <a:r>
                        <a:rPr lang="en-US" b="0">
                          <a:effectLst/>
                          <a:latin typeface="Times New Roman"/>
                        </a:rPr>
                        <a:t> · 2</a:t>
                      </a:r>
                      <a:r>
                        <a:rPr lang="en-US" b="0" baseline="30000">
                          <a:effectLst/>
                          <a:latin typeface="Times New Roman"/>
                        </a:rPr>
                        <a:t>4</a:t>
                      </a:r>
                      <a:r>
                        <a:rPr lang="en-US" b="0">
                          <a:effectLst/>
                          <a:latin typeface="Times New Roman"/>
                        </a:rPr>
                        <a:t> = 2</a:t>
                      </a:r>
                      <a:r>
                        <a:rPr lang="en-US" b="0" baseline="30000">
                          <a:effectLst/>
                          <a:latin typeface="Times New Roman"/>
                        </a:rPr>
                        <a:t>3+4</a:t>
                      </a:r>
                      <a:r>
                        <a:rPr lang="en-US" b="0">
                          <a:effectLst/>
                          <a:latin typeface="Times New Roman"/>
                        </a:rPr>
                        <a:t> = 128</a:t>
                      </a: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21968">
                <a:tc vMerge="1">
                  <a:txBody>
                    <a:bodyPr/>
                    <a:lstStyle/>
                    <a:p>
                      <a:endParaRPr lang="en-US"/>
                    </a:p>
                  </a:txBody>
                  <a:tcPr/>
                </a:tc>
                <a:tc>
                  <a:txBody>
                    <a:bodyPr/>
                    <a:lstStyle/>
                    <a:p>
                      <a:r>
                        <a:rPr lang="pt-BR" b="0" i="1" dirty="0">
                          <a:effectLst/>
                          <a:latin typeface="Times New Roman"/>
                        </a:rPr>
                        <a:t>x</a:t>
                      </a:r>
                      <a:r>
                        <a:rPr lang="pt-BR" b="0" i="1" baseline="30000" dirty="0">
                          <a:effectLst/>
                          <a:latin typeface="Times New Roman"/>
                        </a:rPr>
                        <a:t> n</a:t>
                      </a:r>
                      <a:r>
                        <a:rPr lang="pt-BR" b="0" dirty="0">
                          <a:effectLst/>
                          <a:latin typeface="Times New Roman"/>
                        </a:rPr>
                        <a:t> · </a:t>
                      </a:r>
                      <a:r>
                        <a:rPr lang="pt-BR" b="0" i="1" dirty="0">
                          <a:effectLst/>
                          <a:latin typeface="Times New Roman"/>
                        </a:rPr>
                        <a:t>b</a:t>
                      </a:r>
                      <a:r>
                        <a:rPr lang="pt-BR" b="0" i="1" baseline="30000" dirty="0">
                          <a:effectLst/>
                          <a:latin typeface="Times New Roman"/>
                        </a:rPr>
                        <a:t> n</a:t>
                      </a:r>
                      <a:r>
                        <a:rPr lang="pt-BR" b="0" dirty="0">
                          <a:effectLst/>
                          <a:latin typeface="Times New Roman"/>
                        </a:rPr>
                        <a:t> = (</a:t>
                      </a:r>
                      <a:r>
                        <a:rPr lang="pt-BR" b="0" i="1" dirty="0">
                          <a:effectLst/>
                          <a:latin typeface="Times New Roman"/>
                        </a:rPr>
                        <a:t>x </a:t>
                      </a:r>
                      <a:r>
                        <a:rPr lang="pt-BR" b="0" dirty="0">
                          <a:effectLst/>
                          <a:latin typeface="Times New Roman"/>
                        </a:rPr>
                        <a:t>·</a:t>
                      </a:r>
                      <a:r>
                        <a:rPr lang="pt-BR" b="0" i="1" dirty="0">
                          <a:effectLst/>
                          <a:latin typeface="Times New Roman"/>
                        </a:rPr>
                        <a:t> b</a:t>
                      </a:r>
                      <a:r>
                        <a:rPr lang="pt-BR" b="0" dirty="0">
                          <a:effectLst/>
                          <a:latin typeface="Times New Roman"/>
                        </a:rPr>
                        <a:t>)</a:t>
                      </a:r>
                      <a:r>
                        <a:rPr lang="pt-BR" b="0" i="1" baseline="30000" dirty="0">
                          <a:effectLst/>
                          <a:latin typeface="Times New Roman"/>
                        </a:rPr>
                        <a:t> n</a:t>
                      </a:r>
                      <a:endParaRPr lang="pt-BR" b="0" dirty="0">
                        <a:effectLst/>
                        <a:latin typeface="Times New Roman"/>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b="0">
                          <a:effectLst/>
                          <a:latin typeface="Times New Roman"/>
                        </a:rPr>
                        <a:t>3</a:t>
                      </a:r>
                      <a:r>
                        <a:rPr lang="en-US" b="0" baseline="30000">
                          <a:effectLst/>
                          <a:latin typeface="Times New Roman"/>
                        </a:rPr>
                        <a:t>2</a:t>
                      </a:r>
                      <a:r>
                        <a:rPr lang="en-US" b="0">
                          <a:effectLst/>
                          <a:latin typeface="Times New Roman"/>
                        </a:rPr>
                        <a:t> · 4</a:t>
                      </a:r>
                      <a:r>
                        <a:rPr lang="en-US" b="0" baseline="30000">
                          <a:effectLst/>
                          <a:latin typeface="Times New Roman"/>
                        </a:rPr>
                        <a:t>2</a:t>
                      </a:r>
                      <a:r>
                        <a:rPr lang="en-US" b="0">
                          <a:effectLst/>
                          <a:latin typeface="Times New Roman"/>
                        </a:rPr>
                        <a:t> = (3·4)</a:t>
                      </a:r>
                      <a:r>
                        <a:rPr lang="en-US" b="0" baseline="30000">
                          <a:effectLst/>
                          <a:latin typeface="Times New Roman"/>
                        </a:rPr>
                        <a:t>2</a:t>
                      </a:r>
                      <a:r>
                        <a:rPr lang="en-US" b="0">
                          <a:effectLst/>
                          <a:latin typeface="Times New Roman"/>
                        </a:rPr>
                        <a:t> = 144</a:t>
                      </a: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14384">
                <a:tc rowSpan="2">
                  <a:txBody>
                    <a:bodyPr/>
                    <a:lstStyle/>
                    <a:p>
                      <a:r>
                        <a:rPr lang="en-US" u="none" strike="noStrike">
                          <a:solidFill>
                            <a:srgbClr val="083D8D"/>
                          </a:solidFill>
                          <a:effectLst/>
                          <a:hlinkClick r:id="rId3"/>
                        </a:rPr>
                        <a:t>Quotient rules</a:t>
                      </a:r>
                      <a:endParaRPr lang="en-US">
                        <a:effectLst/>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pt-BR" b="0" i="1" dirty="0">
                          <a:effectLst/>
                          <a:latin typeface="Times New Roman"/>
                        </a:rPr>
                        <a:t>x</a:t>
                      </a:r>
                      <a:r>
                        <a:rPr lang="pt-BR" b="0" i="1" baseline="30000" dirty="0">
                          <a:effectLst/>
                          <a:latin typeface="Times New Roman"/>
                        </a:rPr>
                        <a:t> n</a:t>
                      </a:r>
                      <a:r>
                        <a:rPr lang="pt-BR" b="0" dirty="0">
                          <a:effectLst/>
                          <a:latin typeface="Times New Roman"/>
                        </a:rPr>
                        <a:t> / </a:t>
                      </a:r>
                      <a:r>
                        <a:rPr lang="pt-BR" b="0" i="1" dirty="0">
                          <a:effectLst/>
                          <a:latin typeface="Times New Roman"/>
                        </a:rPr>
                        <a:t>x</a:t>
                      </a:r>
                      <a:r>
                        <a:rPr lang="pt-BR" b="0" i="1" baseline="30000" dirty="0">
                          <a:effectLst/>
                          <a:latin typeface="Times New Roman"/>
                        </a:rPr>
                        <a:t> m</a:t>
                      </a:r>
                      <a:r>
                        <a:rPr lang="pt-BR" b="0" dirty="0">
                          <a:effectLst/>
                          <a:latin typeface="Times New Roman"/>
                        </a:rPr>
                        <a:t> = </a:t>
                      </a:r>
                      <a:r>
                        <a:rPr lang="pt-BR" b="0" i="1" dirty="0">
                          <a:effectLst/>
                          <a:latin typeface="Times New Roman"/>
                        </a:rPr>
                        <a:t>x</a:t>
                      </a:r>
                      <a:r>
                        <a:rPr lang="pt-BR" b="0" i="1" baseline="30000" dirty="0">
                          <a:effectLst/>
                          <a:latin typeface="Times New Roman"/>
                        </a:rPr>
                        <a:t> n</a:t>
                      </a:r>
                      <a:r>
                        <a:rPr lang="pt-BR" b="0" baseline="30000" dirty="0">
                          <a:effectLst/>
                          <a:latin typeface="Times New Roman"/>
                        </a:rPr>
                        <a:t>-</a:t>
                      </a:r>
                      <a:r>
                        <a:rPr lang="pt-BR" b="0" i="1" baseline="30000" dirty="0">
                          <a:effectLst/>
                          <a:latin typeface="Times New Roman"/>
                        </a:rPr>
                        <a:t>m</a:t>
                      </a:r>
                      <a:endParaRPr lang="pt-BR" b="0" dirty="0">
                        <a:effectLst/>
                        <a:latin typeface="Times New Roman"/>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b="0">
                          <a:effectLst/>
                          <a:latin typeface="Times New Roman"/>
                        </a:rPr>
                        <a:t>2</a:t>
                      </a:r>
                      <a:r>
                        <a:rPr lang="en-US" b="0" baseline="30000">
                          <a:effectLst/>
                          <a:latin typeface="Times New Roman"/>
                        </a:rPr>
                        <a:t>5</a:t>
                      </a:r>
                      <a:r>
                        <a:rPr lang="en-US" b="0">
                          <a:effectLst/>
                          <a:latin typeface="Times New Roman"/>
                        </a:rPr>
                        <a:t> / 2</a:t>
                      </a:r>
                      <a:r>
                        <a:rPr lang="en-US" b="0" baseline="30000">
                          <a:effectLst/>
                          <a:latin typeface="Times New Roman"/>
                        </a:rPr>
                        <a:t>3</a:t>
                      </a:r>
                      <a:r>
                        <a:rPr lang="en-US" b="0">
                          <a:effectLst/>
                          <a:latin typeface="Times New Roman"/>
                        </a:rPr>
                        <a:t> = 2</a:t>
                      </a:r>
                      <a:r>
                        <a:rPr lang="en-US" b="0" baseline="30000">
                          <a:effectLst/>
                          <a:latin typeface="Times New Roman"/>
                        </a:rPr>
                        <a:t>5-3</a:t>
                      </a:r>
                      <a:r>
                        <a:rPr lang="en-US" b="0">
                          <a:effectLst/>
                          <a:latin typeface="Times New Roman"/>
                        </a:rPr>
                        <a:t> = 4</a:t>
                      </a: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14384">
                <a:tc vMerge="1">
                  <a:txBody>
                    <a:bodyPr/>
                    <a:lstStyle/>
                    <a:p>
                      <a:endParaRPr lang="en-US"/>
                    </a:p>
                  </a:txBody>
                  <a:tcPr/>
                </a:tc>
                <a:tc>
                  <a:txBody>
                    <a:bodyPr/>
                    <a:lstStyle/>
                    <a:p>
                      <a:r>
                        <a:rPr lang="pt-BR" b="0" i="1" dirty="0">
                          <a:effectLst/>
                          <a:latin typeface="Times New Roman"/>
                        </a:rPr>
                        <a:t>x</a:t>
                      </a:r>
                      <a:r>
                        <a:rPr lang="pt-BR" b="0" i="1" baseline="30000" dirty="0">
                          <a:effectLst/>
                          <a:latin typeface="Times New Roman"/>
                        </a:rPr>
                        <a:t> n</a:t>
                      </a:r>
                      <a:r>
                        <a:rPr lang="pt-BR" b="0" dirty="0">
                          <a:effectLst/>
                          <a:latin typeface="Times New Roman"/>
                        </a:rPr>
                        <a:t> / </a:t>
                      </a:r>
                      <a:r>
                        <a:rPr lang="pt-BR" b="0" i="1" dirty="0">
                          <a:effectLst/>
                          <a:latin typeface="Times New Roman"/>
                        </a:rPr>
                        <a:t>b</a:t>
                      </a:r>
                      <a:r>
                        <a:rPr lang="pt-BR" b="0" i="1" baseline="30000" dirty="0">
                          <a:effectLst/>
                          <a:latin typeface="Times New Roman"/>
                        </a:rPr>
                        <a:t> n</a:t>
                      </a:r>
                      <a:r>
                        <a:rPr lang="pt-BR" b="0" dirty="0">
                          <a:effectLst/>
                          <a:latin typeface="Times New Roman"/>
                        </a:rPr>
                        <a:t> = (</a:t>
                      </a:r>
                      <a:r>
                        <a:rPr lang="pt-BR" b="0" i="1" dirty="0">
                          <a:effectLst/>
                          <a:latin typeface="Times New Roman"/>
                        </a:rPr>
                        <a:t>x </a:t>
                      </a:r>
                      <a:r>
                        <a:rPr lang="pt-BR" b="0" dirty="0">
                          <a:effectLst/>
                          <a:latin typeface="Times New Roman"/>
                        </a:rPr>
                        <a:t>/</a:t>
                      </a:r>
                      <a:r>
                        <a:rPr lang="pt-BR" b="0" i="1" dirty="0">
                          <a:effectLst/>
                          <a:latin typeface="Times New Roman"/>
                        </a:rPr>
                        <a:t> b</a:t>
                      </a:r>
                      <a:r>
                        <a:rPr lang="pt-BR" b="0" dirty="0">
                          <a:effectLst/>
                          <a:latin typeface="Times New Roman"/>
                        </a:rPr>
                        <a:t>)</a:t>
                      </a:r>
                      <a:r>
                        <a:rPr lang="pt-BR" b="0" i="1" baseline="30000" dirty="0">
                          <a:effectLst/>
                          <a:latin typeface="Times New Roman"/>
                        </a:rPr>
                        <a:t> n</a:t>
                      </a:r>
                      <a:endParaRPr lang="pt-BR" b="0" dirty="0">
                        <a:effectLst/>
                        <a:latin typeface="Times New Roman"/>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b="0">
                          <a:effectLst/>
                          <a:latin typeface="Times New Roman"/>
                        </a:rPr>
                        <a:t>4</a:t>
                      </a:r>
                      <a:r>
                        <a:rPr lang="en-US" b="0" baseline="30000">
                          <a:effectLst/>
                          <a:latin typeface="Times New Roman"/>
                        </a:rPr>
                        <a:t>3</a:t>
                      </a:r>
                      <a:r>
                        <a:rPr lang="en-US" b="0">
                          <a:effectLst/>
                          <a:latin typeface="Times New Roman"/>
                        </a:rPr>
                        <a:t> / 2</a:t>
                      </a:r>
                      <a:r>
                        <a:rPr lang="en-US" b="0" baseline="30000">
                          <a:effectLst/>
                          <a:latin typeface="Times New Roman"/>
                        </a:rPr>
                        <a:t>3</a:t>
                      </a:r>
                      <a:r>
                        <a:rPr lang="en-US" b="0">
                          <a:effectLst/>
                          <a:latin typeface="Times New Roman"/>
                        </a:rPr>
                        <a:t> = (4/2)</a:t>
                      </a:r>
                      <a:r>
                        <a:rPr lang="en-US" b="0" baseline="30000">
                          <a:effectLst/>
                          <a:latin typeface="Times New Roman"/>
                        </a:rPr>
                        <a:t>3</a:t>
                      </a:r>
                      <a:r>
                        <a:rPr lang="en-US" b="0">
                          <a:effectLst/>
                          <a:latin typeface="Times New Roman"/>
                        </a:rPr>
                        <a:t> = 8</a:t>
                      </a: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14384">
                <a:tc>
                  <a:txBody>
                    <a:bodyPr/>
                    <a:lstStyle/>
                    <a:p>
                      <a:r>
                        <a:rPr lang="en-US" u="none" strike="noStrike">
                          <a:solidFill>
                            <a:srgbClr val="083D8D"/>
                          </a:solidFill>
                          <a:effectLst/>
                          <a:hlinkClick r:id="rId4"/>
                        </a:rPr>
                        <a:t>Power rules</a:t>
                      </a:r>
                      <a:endParaRPr lang="en-US">
                        <a:effectLst/>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pt-BR" b="0" dirty="0">
                          <a:effectLst/>
                          <a:latin typeface="Times New Roman"/>
                        </a:rPr>
                        <a:t>(</a:t>
                      </a:r>
                      <a:r>
                        <a:rPr lang="pt-BR" b="0" i="1" dirty="0">
                          <a:effectLst/>
                          <a:latin typeface="Times New Roman"/>
                        </a:rPr>
                        <a:t>x</a:t>
                      </a:r>
                      <a:r>
                        <a:rPr lang="pt-BR" b="0" i="1" baseline="30000" dirty="0">
                          <a:effectLst/>
                          <a:latin typeface="Times New Roman"/>
                        </a:rPr>
                        <a:t> n</a:t>
                      </a:r>
                      <a:r>
                        <a:rPr lang="pt-BR" b="0" dirty="0">
                          <a:effectLst/>
                          <a:latin typeface="Times New Roman"/>
                        </a:rPr>
                        <a:t>)</a:t>
                      </a:r>
                      <a:r>
                        <a:rPr lang="pt-BR" b="0" i="1" baseline="30000" dirty="0">
                          <a:effectLst/>
                          <a:latin typeface="Times New Roman"/>
                        </a:rPr>
                        <a:t> m</a:t>
                      </a:r>
                      <a:r>
                        <a:rPr lang="pt-BR" b="0" dirty="0">
                          <a:effectLst/>
                          <a:latin typeface="Times New Roman"/>
                        </a:rPr>
                        <a:t> = </a:t>
                      </a:r>
                      <a:r>
                        <a:rPr lang="pt-BR" b="0" i="1" dirty="0">
                          <a:effectLst/>
                          <a:latin typeface="Times New Roman"/>
                        </a:rPr>
                        <a:t>x</a:t>
                      </a:r>
                      <a:r>
                        <a:rPr lang="pt-BR" b="0" i="1" baseline="30000" dirty="0">
                          <a:effectLst/>
                          <a:latin typeface="Times New Roman"/>
                        </a:rPr>
                        <a:t> n·m</a:t>
                      </a:r>
                      <a:endParaRPr lang="pt-BR" b="0" dirty="0">
                        <a:effectLst/>
                        <a:latin typeface="Times New Roman"/>
                      </a:endParaRP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b="0" dirty="0">
                          <a:effectLst/>
                          <a:latin typeface="Times New Roman"/>
                        </a:rPr>
                        <a:t>(2</a:t>
                      </a:r>
                      <a:r>
                        <a:rPr lang="en-US" b="0" baseline="30000" dirty="0">
                          <a:effectLst/>
                          <a:latin typeface="Times New Roman"/>
                        </a:rPr>
                        <a:t>3</a:t>
                      </a:r>
                      <a:r>
                        <a:rPr lang="en-US" b="0" dirty="0">
                          <a:effectLst/>
                          <a:latin typeface="Times New Roman"/>
                        </a:rPr>
                        <a:t>)</a:t>
                      </a:r>
                      <a:r>
                        <a:rPr lang="en-US" b="0" baseline="30000" dirty="0">
                          <a:effectLst/>
                          <a:latin typeface="Times New Roman"/>
                        </a:rPr>
                        <a:t>2</a:t>
                      </a:r>
                      <a:r>
                        <a:rPr lang="en-US" b="0" dirty="0">
                          <a:effectLst/>
                          <a:latin typeface="Times New Roman"/>
                        </a:rPr>
                        <a:t> = 2</a:t>
                      </a:r>
                      <a:r>
                        <a:rPr lang="en-US" b="0" baseline="30000" dirty="0">
                          <a:effectLst/>
                          <a:latin typeface="Times New Roman"/>
                        </a:rPr>
                        <a:t>3·2</a:t>
                      </a:r>
                      <a:r>
                        <a:rPr lang="en-US" b="0" dirty="0">
                          <a:effectLst/>
                          <a:latin typeface="Times New Roman"/>
                        </a:rPr>
                        <a:t> = 64</a:t>
                      </a:r>
                    </a:p>
                  </a:txBody>
                  <a:tcPr marL="47625" marR="47625" marT="47625" marB="476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5" name="TextBox 4"/>
          <p:cNvSpPr txBox="1"/>
          <p:nvPr/>
        </p:nvSpPr>
        <p:spPr>
          <a:xfrm>
            <a:off x="838200" y="6096000"/>
            <a:ext cx="7239000" cy="369332"/>
          </a:xfrm>
          <a:prstGeom prst="rect">
            <a:avLst/>
          </a:prstGeom>
          <a:solidFill>
            <a:schemeClr val="bg2">
              <a:lumMod val="90000"/>
            </a:schemeClr>
          </a:solidFill>
        </p:spPr>
        <p:txBody>
          <a:bodyPr wrap="square" rtlCol="0">
            <a:spAutoFit/>
          </a:bodyPr>
          <a:lstStyle/>
          <a:p>
            <a:r>
              <a:rPr lang="en-US" dirty="0"/>
              <a:t>When will you use this in class? When you’re working with utility functions. </a:t>
            </a:r>
          </a:p>
        </p:txBody>
      </p:sp>
    </p:spTree>
    <p:extLst>
      <p:ext uri="{BB962C8B-B14F-4D97-AF65-F5344CB8AC3E}">
        <p14:creationId xmlns:p14="http://schemas.microsoft.com/office/powerpoint/2010/main" val="226534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Derivatives: the “slope” at a point</a:t>
            </a:r>
          </a:p>
        </p:txBody>
      </p:sp>
      <p:sp>
        <p:nvSpPr>
          <p:cNvPr id="3" name="Content Placeholder 2"/>
          <p:cNvSpPr>
            <a:spLocks noGrp="1"/>
          </p:cNvSpPr>
          <p:nvPr>
            <p:ph idx="1"/>
          </p:nvPr>
        </p:nvSpPr>
        <p:spPr>
          <a:xfrm>
            <a:off x="457200" y="1600200"/>
            <a:ext cx="8534400" cy="4525963"/>
          </a:xfrm>
        </p:spPr>
        <p:txBody>
          <a:bodyPr>
            <a:normAutofit fontScale="62500" lnSpcReduction="20000"/>
          </a:bodyPr>
          <a:lstStyle/>
          <a:p>
            <a:pPr marL="0" indent="0">
              <a:buNone/>
            </a:pPr>
            <a:r>
              <a:rPr lang="en-US" sz="4000" u="sng" dirty="0"/>
              <a:t>the power rule</a:t>
            </a:r>
            <a:r>
              <a:rPr lang="en-US" sz="4000" dirty="0"/>
              <a:t>: </a:t>
            </a:r>
          </a:p>
          <a:p>
            <a:pPr marL="0" indent="0" algn="ctr">
              <a:buNone/>
            </a:pPr>
            <a:r>
              <a:rPr lang="en-US" sz="4600" dirty="0"/>
              <a:t>if  y=mx</a:t>
            </a:r>
            <a:r>
              <a:rPr lang="en-US" sz="4600" baseline="30000" dirty="0"/>
              <a:t>c</a:t>
            </a:r>
            <a:r>
              <a:rPr lang="en-US" sz="4600" dirty="0"/>
              <a:t> , </a:t>
            </a:r>
            <a:r>
              <a:rPr lang="en-US" sz="4600" dirty="0" err="1"/>
              <a:t>dy</a:t>
            </a:r>
            <a:r>
              <a:rPr lang="en-US" sz="4600" dirty="0"/>
              <a:t>/dx= mcx</a:t>
            </a:r>
            <a:r>
              <a:rPr lang="en-US" sz="4600" baseline="30000" dirty="0"/>
              <a:t>c-1</a:t>
            </a:r>
          </a:p>
          <a:p>
            <a:r>
              <a:rPr lang="en-US" dirty="0"/>
              <a:t>Suppose y is the spread of a disease, x is poverty, and z is temperature, and you’re asked to find how poverty affect the spread of a disease.</a:t>
            </a:r>
          </a:p>
          <a:p>
            <a:endParaRPr lang="en-US" dirty="0"/>
          </a:p>
          <a:p>
            <a:r>
              <a:rPr lang="en-US" dirty="0"/>
              <a:t>y=3x</a:t>
            </a:r>
            <a:r>
              <a:rPr lang="en-US" baseline="30000" dirty="0"/>
              <a:t>3</a:t>
            </a:r>
            <a:r>
              <a:rPr lang="en-US" dirty="0"/>
              <a:t> + 4x</a:t>
            </a:r>
            <a:r>
              <a:rPr lang="en-US" baseline="30000" dirty="0"/>
              <a:t>3</a:t>
            </a:r>
            <a:r>
              <a:rPr lang="en-US" dirty="0"/>
              <a:t>. Simplify first: 7x</a:t>
            </a:r>
            <a:r>
              <a:rPr lang="en-US" baseline="30000" dirty="0"/>
              <a:t>3</a:t>
            </a:r>
            <a:r>
              <a:rPr lang="en-US" dirty="0"/>
              <a:t>. Then identify constant=7, </a:t>
            </a:r>
            <a:r>
              <a:rPr lang="en-US" dirty="0" err="1"/>
              <a:t>var</a:t>
            </a:r>
            <a:r>
              <a:rPr lang="en-US" dirty="0"/>
              <a:t> =x, exponent=3. </a:t>
            </a:r>
          </a:p>
          <a:p>
            <a:pPr marL="0" indent="0">
              <a:buNone/>
            </a:pPr>
            <a:r>
              <a:rPr lang="en-US" dirty="0"/>
              <a:t>                                         </a:t>
            </a:r>
            <a:r>
              <a:rPr lang="en-US" dirty="0" err="1"/>
              <a:t>dy</a:t>
            </a:r>
            <a:r>
              <a:rPr lang="en-US" dirty="0"/>
              <a:t>/dx=7*3x</a:t>
            </a:r>
            <a:r>
              <a:rPr lang="en-US" baseline="30000" dirty="0"/>
              <a:t>(3-1</a:t>
            </a:r>
            <a:r>
              <a:rPr lang="en-US" dirty="0"/>
              <a:t>) =21x</a:t>
            </a:r>
            <a:r>
              <a:rPr lang="en-US" baseline="30000" dirty="0"/>
              <a:t>2</a:t>
            </a:r>
          </a:p>
          <a:p>
            <a:r>
              <a:rPr lang="en-US" dirty="0"/>
              <a:t>y=3x</a:t>
            </a:r>
            <a:r>
              <a:rPr lang="en-US" baseline="30000" dirty="0"/>
              <a:t>2</a:t>
            </a:r>
            <a:r>
              <a:rPr lang="en-US" dirty="0"/>
              <a:t>+ </a:t>
            </a:r>
            <a:r>
              <a:rPr lang="en-US" dirty="0">
                <a:solidFill>
                  <a:srgbClr val="FF0000"/>
                </a:solidFill>
              </a:rPr>
              <a:t>8</a:t>
            </a:r>
            <a:r>
              <a:rPr lang="en-US" i="1" dirty="0">
                <a:solidFill>
                  <a:srgbClr val="FF0000"/>
                </a:solidFill>
              </a:rPr>
              <a:t> </a:t>
            </a:r>
            <a:r>
              <a:rPr lang="en-US" dirty="0"/>
              <a:t> constant=</a:t>
            </a:r>
            <a:r>
              <a:rPr lang="en-US" dirty="0">
                <a:solidFill>
                  <a:srgbClr val="FF0000"/>
                </a:solidFill>
              </a:rPr>
              <a:t>8</a:t>
            </a:r>
            <a:r>
              <a:rPr lang="en-US" dirty="0"/>
              <a:t>, </a:t>
            </a:r>
            <a:r>
              <a:rPr lang="en-US" dirty="0" err="1"/>
              <a:t>var</a:t>
            </a:r>
            <a:r>
              <a:rPr lang="en-US" dirty="0"/>
              <a:t> =x, exponent=0. </a:t>
            </a:r>
          </a:p>
          <a:p>
            <a:pPr marL="0" indent="0">
              <a:buNone/>
            </a:pPr>
            <a:r>
              <a:rPr lang="en-US" dirty="0"/>
              <a:t>                                         </a:t>
            </a:r>
            <a:r>
              <a:rPr lang="en-US" dirty="0" err="1"/>
              <a:t>dy</a:t>
            </a:r>
            <a:r>
              <a:rPr lang="en-US" dirty="0"/>
              <a:t>/dx=6x + </a:t>
            </a:r>
            <a:r>
              <a:rPr lang="en-US" dirty="0">
                <a:solidFill>
                  <a:srgbClr val="FF0000"/>
                </a:solidFill>
              </a:rPr>
              <a:t>8*0x</a:t>
            </a:r>
            <a:r>
              <a:rPr lang="en-US" baseline="30000" dirty="0">
                <a:solidFill>
                  <a:srgbClr val="FF0000"/>
                </a:solidFill>
              </a:rPr>
              <a:t>(0-1</a:t>
            </a:r>
            <a:r>
              <a:rPr lang="en-US" dirty="0">
                <a:solidFill>
                  <a:srgbClr val="FF0000"/>
                </a:solidFill>
              </a:rPr>
              <a:t>)</a:t>
            </a:r>
            <a:r>
              <a:rPr lang="en-US" dirty="0"/>
              <a:t> =6x + 0 = 6x</a:t>
            </a:r>
          </a:p>
          <a:p>
            <a:r>
              <a:rPr lang="en-US" dirty="0"/>
              <a:t>y=3x</a:t>
            </a:r>
            <a:r>
              <a:rPr lang="en-US" baseline="30000" dirty="0"/>
              <a:t>2</a:t>
            </a:r>
            <a:r>
              <a:rPr lang="en-US" dirty="0"/>
              <a:t>+ </a:t>
            </a:r>
            <a:r>
              <a:rPr lang="en-US" dirty="0">
                <a:solidFill>
                  <a:srgbClr val="FF0000"/>
                </a:solidFill>
              </a:rPr>
              <a:t>8z</a:t>
            </a:r>
            <a:r>
              <a:rPr lang="en-US" i="1" dirty="0">
                <a:solidFill>
                  <a:srgbClr val="FF0000"/>
                </a:solidFill>
              </a:rPr>
              <a:t> </a:t>
            </a:r>
            <a:r>
              <a:rPr lang="en-US" dirty="0"/>
              <a:t> constant=</a:t>
            </a:r>
            <a:r>
              <a:rPr lang="en-US" dirty="0">
                <a:solidFill>
                  <a:srgbClr val="FF0000"/>
                </a:solidFill>
              </a:rPr>
              <a:t>8z</a:t>
            </a:r>
            <a:r>
              <a:rPr lang="en-US" dirty="0"/>
              <a:t>, </a:t>
            </a:r>
            <a:r>
              <a:rPr lang="en-US" dirty="0" err="1"/>
              <a:t>var</a:t>
            </a:r>
            <a:r>
              <a:rPr lang="en-US" dirty="0"/>
              <a:t> =x, exponent=0. </a:t>
            </a:r>
          </a:p>
          <a:p>
            <a:pPr marL="0" indent="0">
              <a:buNone/>
            </a:pPr>
            <a:r>
              <a:rPr lang="en-US" dirty="0"/>
              <a:t>                                         </a:t>
            </a:r>
            <a:r>
              <a:rPr lang="en-US" dirty="0" err="1"/>
              <a:t>dy</a:t>
            </a:r>
            <a:r>
              <a:rPr lang="en-US" dirty="0"/>
              <a:t>/dx=6x + </a:t>
            </a:r>
            <a:r>
              <a:rPr lang="en-US" dirty="0">
                <a:solidFill>
                  <a:srgbClr val="FF0000"/>
                </a:solidFill>
              </a:rPr>
              <a:t>8z*0x</a:t>
            </a:r>
            <a:r>
              <a:rPr lang="en-US" baseline="30000" dirty="0">
                <a:solidFill>
                  <a:srgbClr val="FF0000"/>
                </a:solidFill>
              </a:rPr>
              <a:t>(0-1</a:t>
            </a:r>
            <a:r>
              <a:rPr lang="en-US" dirty="0">
                <a:solidFill>
                  <a:srgbClr val="FF0000"/>
                </a:solidFill>
              </a:rPr>
              <a:t>)</a:t>
            </a:r>
            <a:r>
              <a:rPr lang="en-US" dirty="0"/>
              <a:t> =6x + 0 = 6x</a:t>
            </a:r>
          </a:p>
          <a:p>
            <a:r>
              <a:rPr lang="en-US" dirty="0"/>
              <a:t>y=</a:t>
            </a:r>
            <a:r>
              <a:rPr lang="en-US" dirty="0">
                <a:solidFill>
                  <a:srgbClr val="FF0000"/>
                </a:solidFill>
              </a:rPr>
              <a:t>x</a:t>
            </a:r>
            <a:r>
              <a:rPr lang="en-US" baseline="30000" dirty="0">
                <a:solidFill>
                  <a:srgbClr val="FF0000"/>
                </a:solidFill>
              </a:rPr>
              <a:t>-1</a:t>
            </a:r>
            <a:r>
              <a:rPr lang="en-US" dirty="0"/>
              <a:t> + 8z constant=</a:t>
            </a:r>
            <a:r>
              <a:rPr lang="en-US" dirty="0">
                <a:solidFill>
                  <a:srgbClr val="FF0000"/>
                </a:solidFill>
              </a:rPr>
              <a:t>1</a:t>
            </a:r>
            <a:r>
              <a:rPr lang="en-US" dirty="0"/>
              <a:t>, </a:t>
            </a:r>
            <a:r>
              <a:rPr lang="en-US" dirty="0" err="1"/>
              <a:t>var</a:t>
            </a:r>
            <a:r>
              <a:rPr lang="en-US" dirty="0"/>
              <a:t>=x, exponent=-1. </a:t>
            </a:r>
          </a:p>
          <a:p>
            <a:pPr marL="0" indent="0">
              <a:buNone/>
            </a:pPr>
            <a:r>
              <a:rPr lang="en-US" dirty="0"/>
              <a:t>                                         </a:t>
            </a:r>
            <a:r>
              <a:rPr lang="en-US" dirty="0" err="1"/>
              <a:t>dy</a:t>
            </a:r>
            <a:r>
              <a:rPr lang="en-US" dirty="0"/>
              <a:t>/dx=1*-1x</a:t>
            </a:r>
            <a:r>
              <a:rPr lang="en-US" baseline="30000" dirty="0"/>
              <a:t>(-1-1)</a:t>
            </a:r>
            <a:r>
              <a:rPr lang="en-US" dirty="0"/>
              <a:t> + 0 = -1x</a:t>
            </a:r>
            <a:r>
              <a:rPr lang="en-US" baseline="30000" dirty="0"/>
              <a:t>-2 </a:t>
            </a:r>
            <a:r>
              <a:rPr lang="en-US" dirty="0"/>
              <a:t>= -1/x</a:t>
            </a:r>
            <a:r>
              <a:rPr lang="en-US" baseline="30000" dirty="0"/>
              <a:t>2 </a:t>
            </a:r>
          </a:p>
          <a:p>
            <a:endParaRPr lang="en-US" dirty="0"/>
          </a:p>
        </p:txBody>
      </p:sp>
      <p:sp>
        <p:nvSpPr>
          <p:cNvPr id="4" name="TextBox 3"/>
          <p:cNvSpPr txBox="1"/>
          <p:nvPr/>
        </p:nvSpPr>
        <p:spPr>
          <a:xfrm>
            <a:off x="381000" y="5943600"/>
            <a:ext cx="8458200" cy="646331"/>
          </a:xfrm>
          <a:prstGeom prst="rect">
            <a:avLst/>
          </a:prstGeom>
          <a:solidFill>
            <a:schemeClr val="bg2">
              <a:lumMod val="90000"/>
            </a:schemeClr>
          </a:solidFill>
        </p:spPr>
        <p:txBody>
          <a:bodyPr wrap="square" rtlCol="0">
            <a:spAutoFit/>
          </a:bodyPr>
          <a:lstStyle/>
          <a:p>
            <a:r>
              <a:rPr lang="en-US" dirty="0"/>
              <a:t>When will you use this in class? When you’re trying to figure out the rate of change in an outcome due to the implementation of a policy.</a:t>
            </a:r>
          </a:p>
        </p:txBody>
      </p:sp>
    </p:spTree>
    <p:extLst>
      <p:ext uri="{BB962C8B-B14F-4D97-AF65-F5344CB8AC3E}">
        <p14:creationId xmlns:p14="http://schemas.microsoft.com/office/powerpoint/2010/main" val="42459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Exponential function</a:t>
            </a:r>
          </a:p>
        </p:txBody>
      </p:sp>
      <p:sp>
        <p:nvSpPr>
          <p:cNvPr id="3" name="Content Placeholder 2"/>
          <p:cNvSpPr>
            <a:spLocks noGrp="1"/>
          </p:cNvSpPr>
          <p:nvPr>
            <p:ph idx="1"/>
          </p:nvPr>
        </p:nvSpPr>
        <p:spPr>
          <a:xfrm>
            <a:off x="457200" y="1600201"/>
            <a:ext cx="8229600" cy="4114800"/>
          </a:xfrm>
        </p:spPr>
        <p:txBody>
          <a:bodyPr>
            <a:normAutofit fontScale="92500" lnSpcReduction="10000"/>
          </a:bodyPr>
          <a:lstStyle/>
          <a:p>
            <a:r>
              <a:rPr lang="en-US" sz="2800" dirty="0"/>
              <a:t>The growth of a terrorist cell:</a:t>
            </a:r>
          </a:p>
          <a:p>
            <a:r>
              <a:rPr lang="en-US" sz="2800" dirty="0"/>
              <a:t>At month 0 there’s 1 person				1</a:t>
            </a:r>
          </a:p>
          <a:p>
            <a:r>
              <a:rPr lang="en-US" sz="2800" dirty="0"/>
              <a:t>At month 1 this person recruited 2 people		2</a:t>
            </a:r>
          </a:p>
          <a:p>
            <a:r>
              <a:rPr lang="en-US" sz="2800" dirty="0"/>
              <a:t>At month 2 each persons recruited 2 people		4</a:t>
            </a:r>
          </a:p>
          <a:p>
            <a:r>
              <a:rPr lang="en-US" sz="2800" dirty="0"/>
              <a:t>What is the function that describe the growth?</a:t>
            </a:r>
          </a:p>
          <a:p>
            <a:r>
              <a:rPr lang="en-US" sz="2800" dirty="0"/>
              <a:t>f=2</a:t>
            </a:r>
            <a:r>
              <a:rPr lang="en-US" sz="2800" baseline="30000" dirty="0"/>
              <a:t>x</a:t>
            </a:r>
            <a:r>
              <a:rPr lang="en-US" sz="2800" dirty="0"/>
              <a:t> where x is time (month)</a:t>
            </a:r>
          </a:p>
          <a:p>
            <a:endParaRPr lang="en-US" dirty="0"/>
          </a:p>
          <a:p>
            <a:pPr marL="0" indent="0">
              <a:buNone/>
            </a:pPr>
            <a:r>
              <a:rPr lang="en-US" sz="3000" dirty="0"/>
              <a:t>This is an exponential functions </a:t>
            </a:r>
          </a:p>
          <a:p>
            <a:pPr marL="0" indent="0">
              <a:buNone/>
            </a:pPr>
            <a:r>
              <a:rPr lang="en-US" sz="3000" dirty="0"/>
              <a:t>Notice it “asymptotes” at the y axis.</a:t>
            </a:r>
          </a:p>
          <a:p>
            <a:endParaRPr lang="en-US" dirty="0"/>
          </a:p>
        </p:txBody>
      </p:sp>
      <p:pic>
        <p:nvPicPr>
          <p:cNvPr id="4" name="Picture 2" descr="https://encrypted-tbn1.google.com/images?q=tbn:ANd9GcTqzecPIwRfm_Xj2z5jp-Ah6ndUqh-PdLoyhEedjJTTdDo8ePc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962400"/>
            <a:ext cx="2105025" cy="2171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5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
            <a:ext cx="8229600" cy="1143000"/>
          </a:xfrm>
        </p:spPr>
        <p:txBody>
          <a:bodyPr/>
          <a:lstStyle/>
          <a:p>
            <a:r>
              <a:rPr lang="en-US" dirty="0"/>
              <a:t>Logarithmic function</a:t>
            </a:r>
          </a:p>
        </p:txBody>
      </p:sp>
      <p:sp>
        <p:nvSpPr>
          <p:cNvPr id="3" name="Content Placeholder 2"/>
          <p:cNvSpPr>
            <a:spLocks noGrp="1"/>
          </p:cNvSpPr>
          <p:nvPr>
            <p:ph idx="1"/>
          </p:nvPr>
        </p:nvSpPr>
        <p:spPr>
          <a:xfrm>
            <a:off x="457200" y="1219200"/>
            <a:ext cx="7772400" cy="3810000"/>
          </a:xfrm>
        </p:spPr>
        <p:txBody>
          <a:bodyPr>
            <a:normAutofit fontScale="62500" lnSpcReduction="20000"/>
          </a:bodyPr>
          <a:lstStyle/>
          <a:p>
            <a:r>
              <a:rPr lang="en-US" dirty="0"/>
              <a:t>Time since the inception of the terrorist cell</a:t>
            </a:r>
          </a:p>
          <a:p>
            <a:r>
              <a:rPr lang="en-US" dirty="0"/>
              <a:t>If there is 1 member it must have just started    t=0</a:t>
            </a:r>
          </a:p>
          <a:p>
            <a:r>
              <a:rPr lang="en-US" dirty="0"/>
              <a:t>If there are 2 members it must have been last month.   t=1</a:t>
            </a:r>
          </a:p>
          <a:p>
            <a:r>
              <a:rPr lang="en-US" dirty="0"/>
              <a:t>If there are 32 members 			t =? </a:t>
            </a:r>
          </a:p>
          <a:p>
            <a:pPr marL="0" indent="0">
              <a:buNone/>
            </a:pPr>
            <a:r>
              <a:rPr lang="en-US" dirty="0"/>
              <a:t>	(5 months)</a:t>
            </a:r>
          </a:p>
          <a:p>
            <a:r>
              <a:rPr lang="en-US" dirty="0"/>
              <a:t>Equation: y=log</a:t>
            </a:r>
            <a:r>
              <a:rPr lang="en-US" baseline="-25000" dirty="0"/>
              <a:t>2</a:t>
            </a:r>
            <a:r>
              <a:rPr lang="en-US" dirty="0"/>
              <a:t>x where x is # of members and y is months</a:t>
            </a:r>
          </a:p>
          <a:p>
            <a:r>
              <a:rPr lang="en-US" dirty="0"/>
              <a:t>"</a:t>
            </a:r>
            <a:r>
              <a:rPr lang="en-US" dirty="0" err="1"/>
              <a:t>log</a:t>
            </a:r>
            <a:r>
              <a:rPr lang="en-US" baseline="-25000" dirty="0" err="1"/>
              <a:t>a</a:t>
            </a:r>
            <a:r>
              <a:rPr lang="en-US" dirty="0"/>
              <a:t> x" means "to what power (exponent) must a be raised to get x?</a:t>
            </a:r>
          </a:p>
          <a:p>
            <a:endParaRPr lang="en-US" dirty="0"/>
          </a:p>
          <a:p>
            <a:endParaRPr lang="en-US" dirty="0"/>
          </a:p>
          <a:p>
            <a:r>
              <a:rPr lang="en-US" dirty="0"/>
              <a:t>This is the inverse </a:t>
            </a:r>
          </a:p>
          <a:p>
            <a:pPr marL="0" indent="0">
              <a:buNone/>
            </a:pPr>
            <a:r>
              <a:rPr lang="en-US" dirty="0"/>
              <a:t>     of the exponential function</a:t>
            </a:r>
          </a:p>
          <a:p>
            <a:r>
              <a:rPr lang="en-US" dirty="0"/>
              <a:t>Notice it “asymptotes” at the x axis. </a:t>
            </a:r>
          </a:p>
          <a:p>
            <a:endParaRPr lang="en-US" dirty="0"/>
          </a:p>
          <a:p>
            <a:endParaRPr lang="en-US" dirty="0"/>
          </a:p>
        </p:txBody>
      </p:sp>
      <p:pic>
        <p:nvPicPr>
          <p:cNvPr id="56322" name="Picture 2" descr="https://encrypted-tbn3.google.com/images?q=tbn:ANd9GcSpdibPOmHVMaEJElWuQD-B9Huj_k_N7yOqSVWHKevVCHYNGvh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3947694"/>
            <a:ext cx="3124200" cy="2310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4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63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9601200" cy="1143000"/>
          </a:xfrm>
        </p:spPr>
        <p:txBody>
          <a:bodyPr>
            <a:noAutofit/>
          </a:bodyPr>
          <a:lstStyle/>
          <a:p>
            <a:r>
              <a:rPr lang="en-US" sz="3200" dirty="0"/>
              <a:t>Schedule and people you will meet today</a:t>
            </a:r>
          </a:p>
        </p:txBody>
      </p:sp>
      <p:sp>
        <p:nvSpPr>
          <p:cNvPr id="3" name="Content Placeholder 2"/>
          <p:cNvSpPr>
            <a:spLocks noGrp="1"/>
          </p:cNvSpPr>
          <p:nvPr>
            <p:ph idx="1"/>
          </p:nvPr>
        </p:nvSpPr>
        <p:spPr>
          <a:xfrm>
            <a:off x="457200" y="1295400"/>
            <a:ext cx="8229600" cy="4525963"/>
          </a:xfrm>
        </p:spPr>
        <p:txBody>
          <a:bodyPr>
            <a:noAutofit/>
          </a:bodyPr>
          <a:lstStyle/>
          <a:p>
            <a:r>
              <a:rPr lang="en-US" sz="2400" dirty="0"/>
              <a:t>11:00 registration, snacks, materials &amp; setup </a:t>
            </a:r>
          </a:p>
          <a:p>
            <a:r>
              <a:rPr lang="en-US" sz="2400" dirty="0" smtClean="0"/>
              <a:t>11:15-12:20 </a:t>
            </a:r>
            <a:r>
              <a:rPr lang="en-US" sz="2400" dirty="0"/>
              <a:t>Lecture 1: Linear functions, Exercise </a:t>
            </a:r>
            <a:r>
              <a:rPr lang="en-US" sz="2400" dirty="0" smtClean="0"/>
              <a:t>1</a:t>
            </a:r>
          </a:p>
          <a:p>
            <a:r>
              <a:rPr lang="en-US" sz="2400" dirty="0" smtClean="0"/>
              <a:t>12:20-12:30 Meet your quant 2 professor</a:t>
            </a:r>
            <a:endParaRPr lang="en-US" sz="2400" dirty="0"/>
          </a:p>
          <a:p>
            <a:r>
              <a:rPr lang="en-US" sz="2400" dirty="0"/>
              <a:t>12:30-1:15pm Lunch break </a:t>
            </a:r>
          </a:p>
          <a:p>
            <a:r>
              <a:rPr lang="en-US" sz="2400" dirty="0"/>
              <a:t>1:15-2:15 </a:t>
            </a:r>
            <a:r>
              <a:rPr lang="en-US" sz="2400" dirty="0"/>
              <a:t>Amazing Analytics Race teams(TAs), </a:t>
            </a:r>
            <a:r>
              <a:rPr lang="en-US" sz="2400" dirty="0" smtClean="0"/>
              <a:t>Lecture </a:t>
            </a:r>
            <a:r>
              <a:rPr lang="en-US" sz="2400" dirty="0"/>
              <a:t>2: Nonlinear functions and derivatives, Ex.2</a:t>
            </a:r>
          </a:p>
          <a:p>
            <a:r>
              <a:rPr lang="en-US" sz="2400" dirty="0"/>
              <a:t>2:15-2:30 Break</a:t>
            </a:r>
          </a:p>
          <a:p>
            <a:r>
              <a:rPr lang="en-US" sz="2400" dirty="0"/>
              <a:t>2:30-3:45pm Lecture 3: Intro to Stats, Exercise 3</a:t>
            </a:r>
          </a:p>
          <a:p>
            <a:r>
              <a:rPr lang="en-US" sz="2400" dirty="0"/>
              <a:t>3:45-4pm Break </a:t>
            </a:r>
          </a:p>
          <a:p>
            <a:r>
              <a:rPr lang="en-US" sz="2400" dirty="0"/>
              <a:t>4pm-5pm </a:t>
            </a:r>
            <a:r>
              <a:rPr lang="en-US" sz="2400" dirty="0" smtClean="0"/>
              <a:t>team </a:t>
            </a:r>
            <a:r>
              <a:rPr lang="en-US" sz="2400" dirty="0"/>
              <a:t>exercise </a:t>
            </a:r>
          </a:p>
        </p:txBody>
      </p:sp>
    </p:spTree>
    <p:extLst>
      <p:ext uri="{BB962C8B-B14F-4D97-AF65-F5344CB8AC3E}">
        <p14:creationId xmlns:p14="http://schemas.microsoft.com/office/powerpoint/2010/main" val="28086430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Some rules for dealing with logs</a:t>
            </a:r>
          </a:p>
        </p:txBody>
      </p:sp>
      <p:sp>
        <p:nvSpPr>
          <p:cNvPr id="3" name="Content Placeholder 2"/>
          <p:cNvSpPr>
            <a:spLocks noGrp="1"/>
          </p:cNvSpPr>
          <p:nvPr>
            <p:ph idx="1"/>
          </p:nvPr>
        </p:nvSpPr>
        <p:spPr/>
        <p:txBody>
          <a:bodyPr>
            <a:normAutofit/>
          </a:bodyPr>
          <a:lstStyle/>
          <a:p>
            <a:r>
              <a:rPr lang="en-US" dirty="0"/>
              <a:t>Log</a:t>
            </a:r>
            <a:r>
              <a:rPr lang="en-US" baseline="-25000" dirty="0"/>
              <a:t>2</a:t>
            </a:r>
            <a:r>
              <a:rPr lang="en-US" dirty="0"/>
              <a:t> 2 = 1	            since 2^1 = 2</a:t>
            </a:r>
          </a:p>
          <a:p>
            <a:r>
              <a:rPr lang="en-US" dirty="0"/>
              <a:t>Log</a:t>
            </a:r>
            <a:r>
              <a:rPr lang="en-US" baseline="-25000" dirty="0"/>
              <a:t>2</a:t>
            </a:r>
            <a:r>
              <a:rPr lang="en-US" dirty="0"/>
              <a:t> 4= 2		  since 2^2 = 4</a:t>
            </a:r>
          </a:p>
          <a:p>
            <a:r>
              <a:rPr lang="de-DE" dirty="0" smtClean="0"/>
              <a:t>Log</a:t>
            </a:r>
            <a:r>
              <a:rPr lang="en-US" baseline="-25000" dirty="0"/>
              <a:t>2</a:t>
            </a:r>
            <a:r>
              <a:rPr lang="de-DE" dirty="0"/>
              <a:t> </a:t>
            </a:r>
            <a:r>
              <a:rPr lang="de-DE" i="1" dirty="0"/>
              <a:t>32 = </a:t>
            </a:r>
            <a:r>
              <a:rPr lang="de-DE" i="1" dirty="0" smtClean="0"/>
              <a:t>Log</a:t>
            </a:r>
            <a:r>
              <a:rPr lang="en-US" baseline="-25000" dirty="0"/>
              <a:t>2</a:t>
            </a:r>
            <a:r>
              <a:rPr lang="de-DE" i="1" dirty="0" smtClean="0"/>
              <a:t> </a:t>
            </a:r>
            <a:r>
              <a:rPr lang="de-DE" i="1" dirty="0"/>
              <a:t>2*16</a:t>
            </a:r>
            <a:r>
              <a:rPr lang="de-DE" dirty="0"/>
              <a:t>  =  </a:t>
            </a:r>
            <a:r>
              <a:rPr lang="de-DE" dirty="0" smtClean="0"/>
              <a:t>Log</a:t>
            </a:r>
            <a:r>
              <a:rPr lang="en-US" baseline="-25000" dirty="0"/>
              <a:t>2</a:t>
            </a:r>
            <a:r>
              <a:rPr lang="de-DE" dirty="0"/>
              <a:t> </a:t>
            </a:r>
            <a:r>
              <a:rPr lang="de-DE" i="1" dirty="0"/>
              <a:t>2</a:t>
            </a:r>
            <a:r>
              <a:rPr lang="de-DE" dirty="0"/>
              <a:t>  +  </a:t>
            </a:r>
            <a:r>
              <a:rPr lang="de-DE" dirty="0" smtClean="0"/>
              <a:t>Log</a:t>
            </a:r>
            <a:r>
              <a:rPr lang="en-US" baseline="-25000" dirty="0"/>
              <a:t>2</a:t>
            </a:r>
            <a:r>
              <a:rPr lang="de-DE" dirty="0"/>
              <a:t> 16	</a:t>
            </a:r>
          </a:p>
          <a:p>
            <a:pPr marL="0" indent="0">
              <a:buNone/>
            </a:pPr>
            <a:r>
              <a:rPr lang="de-DE" dirty="0"/>
              <a:t>                                     since 2</a:t>
            </a:r>
            <a:r>
              <a:rPr lang="de-DE" baseline="30000" dirty="0"/>
              <a:t>1</a:t>
            </a:r>
            <a:r>
              <a:rPr lang="de-DE" dirty="0"/>
              <a:t> * 2</a:t>
            </a:r>
            <a:r>
              <a:rPr lang="de-DE" baseline="30000" dirty="0"/>
              <a:t>4</a:t>
            </a:r>
            <a:r>
              <a:rPr lang="de-DE" dirty="0"/>
              <a:t> = 2</a:t>
            </a:r>
            <a:r>
              <a:rPr lang="de-DE" baseline="30000" dirty="0"/>
              <a:t>5</a:t>
            </a:r>
            <a:r>
              <a:rPr lang="de-DE" dirty="0"/>
              <a:t>=16</a:t>
            </a:r>
          </a:p>
          <a:p>
            <a:r>
              <a:rPr lang="de-DE" dirty="0" smtClean="0"/>
              <a:t>Log</a:t>
            </a:r>
            <a:r>
              <a:rPr lang="en-US" baseline="-25000" dirty="0"/>
              <a:t>2</a:t>
            </a:r>
            <a:r>
              <a:rPr lang="de-DE" dirty="0"/>
              <a:t> 1/16</a:t>
            </a:r>
            <a:r>
              <a:rPr lang="de-DE" i="1" dirty="0"/>
              <a:t> = </a:t>
            </a:r>
            <a:r>
              <a:rPr lang="de-DE" dirty="0" smtClean="0"/>
              <a:t>Log</a:t>
            </a:r>
            <a:r>
              <a:rPr lang="en-US" baseline="-25000" dirty="0"/>
              <a:t>2</a:t>
            </a:r>
            <a:r>
              <a:rPr lang="de-DE" dirty="0"/>
              <a:t> </a:t>
            </a:r>
            <a:r>
              <a:rPr lang="de-DE" i="1" dirty="0"/>
              <a:t>1</a:t>
            </a:r>
            <a:r>
              <a:rPr lang="de-DE" dirty="0"/>
              <a:t>  -  </a:t>
            </a:r>
            <a:r>
              <a:rPr lang="de-DE" dirty="0" smtClean="0"/>
              <a:t>Log</a:t>
            </a:r>
            <a:r>
              <a:rPr lang="en-US" baseline="-25000" dirty="0"/>
              <a:t>2</a:t>
            </a:r>
            <a:r>
              <a:rPr lang="de-DE" dirty="0"/>
              <a:t> 16	</a:t>
            </a:r>
          </a:p>
          <a:p>
            <a:pPr marL="0" indent="0">
              <a:buNone/>
            </a:pPr>
            <a:r>
              <a:rPr lang="de-DE" dirty="0"/>
              <a:t>                                 since 2</a:t>
            </a:r>
            <a:r>
              <a:rPr lang="de-DE" baseline="30000" dirty="0"/>
              <a:t>0</a:t>
            </a:r>
            <a:r>
              <a:rPr lang="de-DE" dirty="0"/>
              <a:t> / 2</a:t>
            </a:r>
            <a:r>
              <a:rPr lang="de-DE" baseline="30000" dirty="0"/>
              <a:t>4</a:t>
            </a:r>
            <a:r>
              <a:rPr lang="de-DE" dirty="0"/>
              <a:t> = 2</a:t>
            </a:r>
            <a:r>
              <a:rPr lang="de-DE" baseline="30000" dirty="0"/>
              <a:t>-4</a:t>
            </a:r>
            <a:endParaRPr lang="de-DE" dirty="0"/>
          </a:p>
          <a:p>
            <a:endParaRPr lang="en-US" dirty="0"/>
          </a:p>
          <a:p>
            <a:endParaRPr lang="de-DE" dirty="0"/>
          </a:p>
          <a:p>
            <a:endParaRPr lang="de-DE" dirty="0"/>
          </a:p>
          <a:p>
            <a:endParaRPr lang="de-DE" dirty="0"/>
          </a:p>
          <a:p>
            <a:endParaRPr lang="en-US" dirty="0"/>
          </a:p>
          <a:p>
            <a:endParaRPr lang="en-US" dirty="0"/>
          </a:p>
        </p:txBody>
      </p:sp>
      <p:sp>
        <p:nvSpPr>
          <p:cNvPr id="8" name="Rectangle 6"/>
          <p:cNvSpPr>
            <a:spLocks noChangeArrowheads="1"/>
          </p:cNvSpPr>
          <p:nvPr/>
        </p:nvSpPr>
        <p:spPr bwMode="auto">
          <a:xfrm>
            <a:off x="457200" y="3633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3010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735137"/>
          </a:xfrm>
        </p:spPr>
        <p:txBody>
          <a:bodyPr/>
          <a:lstStyle/>
          <a:p>
            <a:r>
              <a:rPr lang="en-US" dirty="0"/>
              <a:t>2</a:t>
            </a:r>
            <a:r>
              <a:rPr lang="en-US" baseline="30000" dirty="0"/>
              <a:t>x</a:t>
            </a:r>
            <a:r>
              <a:rPr lang="en-US" dirty="0"/>
              <a:t> and  </a:t>
            </a:r>
            <a:r>
              <a:rPr lang="en-US" dirty="0" err="1"/>
              <a:t>exp</a:t>
            </a:r>
            <a:r>
              <a:rPr lang="en-US" dirty="0"/>
              <a:t>(x)</a:t>
            </a:r>
            <a:br>
              <a:rPr lang="en-US" dirty="0"/>
            </a:br>
            <a:r>
              <a:rPr lang="en-US" dirty="0"/>
              <a:t>Logs and natural logs</a:t>
            </a:r>
          </a:p>
        </p:txBody>
      </p:sp>
      <p:pic>
        <p:nvPicPr>
          <p:cNvPr id="522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009775"/>
            <a:ext cx="29051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228" name="Picture 4" descr="https://encrypted-tbn0.google.com/images?q=tbn:ANd9GcS0RMR9lJLPOJl_oDNi5_sehhIFOGpckoSnBLDxFXUs9K5F1R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4424" y="1771649"/>
            <a:ext cx="3076576" cy="30765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62200" y="4976991"/>
            <a:ext cx="4857750" cy="1200329"/>
          </a:xfrm>
          <a:prstGeom prst="rect">
            <a:avLst/>
          </a:prstGeom>
          <a:noFill/>
        </p:spPr>
        <p:txBody>
          <a:bodyPr wrap="square" rtlCol="0">
            <a:spAutoFit/>
          </a:bodyPr>
          <a:lstStyle/>
          <a:p>
            <a:r>
              <a:rPr lang="en-US" dirty="0" err="1"/>
              <a:t>Exp</a:t>
            </a:r>
            <a:r>
              <a:rPr lang="en-US" dirty="0"/>
              <a:t>(x) = 2.72</a:t>
            </a:r>
            <a:r>
              <a:rPr lang="en-US" baseline="30000" dirty="0"/>
              <a:t>x</a:t>
            </a:r>
          </a:p>
          <a:p>
            <a:r>
              <a:rPr lang="en-US" dirty="0"/>
              <a:t>This quantity is often used when quantities grow proportionally to it’s value. It is often seen in math, physics, and chemistry. </a:t>
            </a:r>
            <a:endParaRPr lang="en-US" baseline="30000" dirty="0"/>
          </a:p>
        </p:txBody>
      </p:sp>
      <p:sp>
        <p:nvSpPr>
          <p:cNvPr id="6" name="TextBox 5"/>
          <p:cNvSpPr txBox="1"/>
          <p:nvPr/>
        </p:nvSpPr>
        <p:spPr>
          <a:xfrm>
            <a:off x="838200" y="6248400"/>
            <a:ext cx="7239000" cy="369332"/>
          </a:xfrm>
          <a:prstGeom prst="rect">
            <a:avLst/>
          </a:prstGeom>
          <a:solidFill>
            <a:schemeClr val="bg2">
              <a:lumMod val="90000"/>
            </a:schemeClr>
          </a:solidFill>
        </p:spPr>
        <p:txBody>
          <a:bodyPr wrap="square" rtlCol="0">
            <a:spAutoFit/>
          </a:bodyPr>
          <a:lstStyle/>
          <a:p>
            <a:r>
              <a:rPr lang="en-US" dirty="0"/>
              <a:t>When will you use this? When you’re learning about logistic regressions. </a:t>
            </a:r>
          </a:p>
        </p:txBody>
      </p:sp>
    </p:spTree>
    <p:extLst>
      <p:ext uri="{BB962C8B-B14F-4D97-AF65-F5344CB8AC3E}">
        <p14:creationId xmlns:p14="http://schemas.microsoft.com/office/powerpoint/2010/main" val="254495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We will mostly work with natural log (ln), because their derivatives are easier.</a:t>
            </a:r>
          </a:p>
        </p:txBody>
      </p:sp>
      <p:sp>
        <p:nvSpPr>
          <p:cNvPr id="5" name="Content Placeholder 4"/>
          <p:cNvSpPr>
            <a:spLocks noGrp="1"/>
          </p:cNvSpPr>
          <p:nvPr>
            <p:ph idx="1"/>
          </p:nvPr>
        </p:nvSpPr>
        <p:spPr>
          <a:xfrm>
            <a:off x="457200" y="1600200"/>
            <a:ext cx="8229600" cy="4525963"/>
          </a:xfrm>
        </p:spPr>
        <p:txBody>
          <a:bodyPr>
            <a:normAutofit fontScale="70000" lnSpcReduction="20000"/>
          </a:bodyPr>
          <a:lstStyle/>
          <a:p>
            <a:pPr marL="0" indent="0">
              <a:buNone/>
            </a:pPr>
            <a:endParaRPr lang="en-US" dirty="0"/>
          </a:p>
          <a:p>
            <a:r>
              <a:rPr lang="en-US" dirty="0"/>
              <a:t>ln </a:t>
            </a:r>
            <a:r>
              <a:rPr lang="en-US" i="1" dirty="0"/>
              <a:t>e</a:t>
            </a:r>
            <a:r>
              <a:rPr lang="en-US" dirty="0"/>
              <a:t> = 1.		since e^1 = e</a:t>
            </a:r>
          </a:p>
          <a:p>
            <a:r>
              <a:rPr lang="de-DE" dirty="0"/>
              <a:t>ln </a:t>
            </a:r>
            <a:r>
              <a:rPr lang="de-DE" i="1" dirty="0"/>
              <a:t>ab</a:t>
            </a:r>
            <a:r>
              <a:rPr lang="de-DE" dirty="0"/>
              <a:t>  =  ln </a:t>
            </a:r>
            <a:r>
              <a:rPr lang="de-DE" i="1" dirty="0"/>
              <a:t>a</a:t>
            </a:r>
            <a:r>
              <a:rPr lang="de-DE" dirty="0"/>
              <a:t>  +  ln </a:t>
            </a:r>
            <a:r>
              <a:rPr lang="de-DE" i="1" dirty="0"/>
              <a:t>b</a:t>
            </a:r>
            <a:r>
              <a:rPr lang="de-DE" dirty="0"/>
              <a:t>.</a:t>
            </a:r>
          </a:p>
          <a:p>
            <a:r>
              <a:rPr lang="de-DE" dirty="0"/>
              <a:t>ln </a:t>
            </a:r>
            <a:r>
              <a:rPr lang="de-DE" i="1" dirty="0"/>
              <a:t>a / b</a:t>
            </a:r>
            <a:r>
              <a:rPr lang="de-DE" dirty="0"/>
              <a:t>  =  ln </a:t>
            </a:r>
            <a:r>
              <a:rPr lang="de-DE" i="1" dirty="0"/>
              <a:t>a</a:t>
            </a:r>
            <a:r>
              <a:rPr lang="de-DE" dirty="0"/>
              <a:t>  -  ln </a:t>
            </a:r>
            <a:r>
              <a:rPr lang="de-DE" i="1" dirty="0"/>
              <a:t>b</a:t>
            </a:r>
            <a:r>
              <a:rPr lang="de-DE" dirty="0"/>
              <a:t>.</a:t>
            </a:r>
          </a:p>
          <a:p>
            <a:r>
              <a:rPr lang="de-DE" dirty="0"/>
              <a:t>ln </a:t>
            </a:r>
            <a:r>
              <a:rPr lang="de-DE" i="1" dirty="0"/>
              <a:t>a</a:t>
            </a:r>
            <a:r>
              <a:rPr lang="de-DE" i="1" baseline="30000" dirty="0"/>
              <a:t>n</a:t>
            </a:r>
            <a:r>
              <a:rPr lang="de-DE" dirty="0"/>
              <a:t>  =  </a:t>
            </a:r>
            <a:r>
              <a:rPr lang="de-DE" i="1" dirty="0"/>
              <a:t>n</a:t>
            </a:r>
            <a:r>
              <a:rPr lang="de-DE" dirty="0"/>
              <a:t> ln </a:t>
            </a:r>
            <a:r>
              <a:rPr lang="de-DE" i="1" dirty="0"/>
              <a:t>a</a:t>
            </a:r>
            <a:r>
              <a:rPr lang="de-DE" dirty="0"/>
              <a:t>.</a:t>
            </a:r>
          </a:p>
          <a:p>
            <a:endParaRPr lang="en-US" dirty="0"/>
          </a:p>
          <a:p>
            <a:r>
              <a:rPr lang="en-US" dirty="0"/>
              <a:t>Compare:</a:t>
            </a:r>
          </a:p>
          <a:p>
            <a:r>
              <a:rPr lang="en-US" dirty="0"/>
              <a:t>y=log a (x)      </a:t>
            </a:r>
            <a:r>
              <a:rPr lang="en-US" dirty="0" err="1"/>
              <a:t>dy</a:t>
            </a:r>
            <a:r>
              <a:rPr lang="en-US" dirty="0"/>
              <a:t>/dx= 1/ (x ln a)</a:t>
            </a:r>
          </a:p>
          <a:p>
            <a:r>
              <a:rPr lang="en-US" dirty="0"/>
              <a:t>With: </a:t>
            </a:r>
          </a:p>
          <a:p>
            <a:r>
              <a:rPr lang="en-US" dirty="0"/>
              <a:t>y=ln (x) 		</a:t>
            </a:r>
            <a:r>
              <a:rPr lang="en-US" dirty="0" err="1"/>
              <a:t>dy</a:t>
            </a:r>
            <a:r>
              <a:rPr lang="en-US" dirty="0"/>
              <a:t>/dx= 1/ x  </a:t>
            </a:r>
          </a:p>
          <a:p>
            <a:r>
              <a:rPr lang="en-US" dirty="0"/>
              <a:t>Also, </a:t>
            </a:r>
          </a:p>
          <a:p>
            <a:r>
              <a:rPr lang="en-US" dirty="0"/>
              <a:t>y=e</a:t>
            </a:r>
            <a:r>
              <a:rPr lang="en-US" baseline="30000" dirty="0"/>
              <a:t>x 	</a:t>
            </a:r>
            <a:r>
              <a:rPr lang="en-US" dirty="0" err="1"/>
              <a:t>dy</a:t>
            </a:r>
            <a:r>
              <a:rPr lang="en-US" dirty="0"/>
              <a:t>/dx=e</a:t>
            </a:r>
            <a:r>
              <a:rPr lang="en-US" baseline="30000" dirty="0"/>
              <a:t>x    </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4360117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667000"/>
            <a:ext cx="3048000" cy="3047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https://encrypted-tbn1.google.com/images?q=tbn:ANd9GcTqzecPIwRfm_Xj2z5jp-Ah6ndUqh-PdLoyhEedjJTTdDo8ePc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447800"/>
            <a:ext cx="2105025" cy="21717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386387" y="2482334"/>
            <a:ext cx="1724025" cy="369332"/>
          </a:xfrm>
          <a:prstGeom prst="rect">
            <a:avLst/>
          </a:prstGeom>
          <a:noFill/>
        </p:spPr>
        <p:txBody>
          <a:bodyPr wrap="square" rtlCol="0">
            <a:spAutoFit/>
          </a:bodyPr>
          <a:lstStyle/>
          <a:p>
            <a:r>
              <a:rPr lang="en-US" dirty="0"/>
              <a:t>Exponential?</a:t>
            </a:r>
          </a:p>
        </p:txBody>
      </p:sp>
      <p:pic>
        <p:nvPicPr>
          <p:cNvPr id="8" name="Picture 2" descr="https://encrypted-tbn3.google.com/images?q=tbn:ANd9GcSpdibPOmHVMaEJElWuQD-B9Huj_k_N7yOqSVWHKevVCHYNGvh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8812" y="4114800"/>
            <a:ext cx="3124200" cy="231023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438899" y="4006271"/>
            <a:ext cx="1724025" cy="369332"/>
          </a:xfrm>
          <a:prstGeom prst="rect">
            <a:avLst/>
          </a:prstGeom>
          <a:noFill/>
        </p:spPr>
        <p:txBody>
          <a:bodyPr wrap="square" rtlCol="0">
            <a:spAutoFit/>
          </a:bodyPr>
          <a:lstStyle/>
          <a:p>
            <a:r>
              <a:rPr lang="en-US" dirty="0"/>
              <a:t>Logarithmic?</a:t>
            </a:r>
          </a:p>
        </p:txBody>
      </p:sp>
      <p:pic>
        <p:nvPicPr>
          <p:cNvPr id="10" name="Picture 2" descr="http://img.sparknotes.com/figures/5/58d0bf8a567f329cbfb0d18f70e6be77/y=x%5E2.gi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12574"/>
          <a:stretch/>
        </p:blipFill>
        <p:spPr bwMode="auto">
          <a:xfrm>
            <a:off x="4175050" y="147941"/>
            <a:ext cx="1902971" cy="160465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819775" y="914400"/>
            <a:ext cx="1724025" cy="369332"/>
          </a:xfrm>
          <a:prstGeom prst="rect">
            <a:avLst/>
          </a:prstGeom>
          <a:noFill/>
        </p:spPr>
        <p:txBody>
          <a:bodyPr wrap="square" rtlCol="0">
            <a:spAutoFit/>
          </a:bodyPr>
          <a:lstStyle/>
          <a:p>
            <a:r>
              <a:rPr lang="en-US" dirty="0"/>
              <a:t>Quadratic?</a:t>
            </a:r>
          </a:p>
        </p:txBody>
      </p:sp>
      <p:sp>
        <p:nvSpPr>
          <p:cNvPr id="12" name="Title 1"/>
          <p:cNvSpPr>
            <a:spLocks noGrp="1"/>
          </p:cNvSpPr>
          <p:nvPr>
            <p:ph type="title"/>
          </p:nvPr>
        </p:nvSpPr>
        <p:spPr>
          <a:xfrm>
            <a:off x="861237" y="1404901"/>
            <a:ext cx="2438400" cy="1143000"/>
          </a:xfrm>
        </p:spPr>
        <p:txBody>
          <a:bodyPr>
            <a:normAutofit fontScale="90000"/>
          </a:bodyPr>
          <a:lstStyle/>
          <a:p>
            <a:r>
              <a:rPr lang="en-US" sz="3600" dirty="0"/>
              <a:t>So back to your data:</a:t>
            </a:r>
          </a:p>
        </p:txBody>
      </p:sp>
      <p:sp>
        <p:nvSpPr>
          <p:cNvPr id="13" name="Rectangle 12"/>
          <p:cNvSpPr/>
          <p:nvPr/>
        </p:nvSpPr>
        <p:spPr>
          <a:xfrm>
            <a:off x="901033" y="6055700"/>
            <a:ext cx="3594767" cy="369332"/>
          </a:xfrm>
          <a:prstGeom prst="rect">
            <a:avLst/>
          </a:prstGeom>
        </p:spPr>
        <p:txBody>
          <a:bodyPr wrap="none">
            <a:spAutoFit/>
          </a:bodyPr>
          <a:lstStyle/>
          <a:p>
            <a:r>
              <a:rPr lang="en-US" dirty="0"/>
              <a:t>Indeed, cars = 130+290*</a:t>
            </a:r>
            <a:r>
              <a:rPr lang="en-US" dirty="0" err="1"/>
              <a:t>ln</a:t>
            </a:r>
            <a:r>
              <a:rPr lang="en-US" dirty="0"/>
              <a:t>(business)</a:t>
            </a:r>
          </a:p>
        </p:txBody>
      </p:sp>
    </p:spTree>
    <p:extLst>
      <p:ext uri="{BB962C8B-B14F-4D97-AF65-F5344CB8AC3E}">
        <p14:creationId xmlns:p14="http://schemas.microsoft.com/office/powerpoint/2010/main" val="283616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525963"/>
          </a:xfrm>
        </p:spPr>
        <p:txBody>
          <a:bodyPr/>
          <a:lstStyle/>
          <a:p>
            <a:pPr marL="0" indent="0">
              <a:buNone/>
            </a:pPr>
            <a:r>
              <a:rPr lang="en-US" dirty="0"/>
              <a:t>5. what is the optimal # of business to have? (optimization, compound functions)</a:t>
            </a:r>
          </a:p>
          <a:p>
            <a:endParaRPr lang="en-US" dirty="0"/>
          </a:p>
        </p:txBody>
      </p:sp>
      <p:pic>
        <p:nvPicPr>
          <p:cNvPr id="6"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743200"/>
            <a:ext cx="1428750" cy="118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0270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How do we optimize a function?</a:t>
            </a:r>
          </a:p>
        </p:txBody>
      </p:sp>
      <p:graphicFrame>
        <p:nvGraphicFramePr>
          <p:cNvPr id="4" name="Chart 3"/>
          <p:cNvGraphicFramePr>
            <a:graphicFrameLocks/>
          </p:cNvGraphicFramePr>
          <p:nvPr>
            <p:extLst>
              <p:ext uri="{D42A27DB-BD31-4B8C-83A1-F6EECF244321}">
                <p14:modId xmlns:p14="http://schemas.microsoft.com/office/powerpoint/2010/main" val="2581121774"/>
              </p:ext>
            </p:extLst>
          </p:nvPr>
        </p:nvGraphicFramePr>
        <p:xfrm>
          <a:off x="2057400" y="1943100"/>
          <a:ext cx="4572000" cy="34671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514600" y="4305300"/>
            <a:ext cx="4800600" cy="923330"/>
          </a:xfrm>
          <a:prstGeom prst="rect">
            <a:avLst/>
          </a:prstGeom>
          <a:solidFill>
            <a:schemeClr val="bg1"/>
          </a:solidFill>
        </p:spPr>
        <p:txBody>
          <a:bodyPr wrap="square">
            <a:spAutoFit/>
          </a:bodyPr>
          <a:lstStyle/>
          <a:p>
            <a:r>
              <a:rPr lang="en-US" dirty="0"/>
              <a:t>Suppose this is Y = 8X-.8X</a:t>
            </a:r>
            <a:r>
              <a:rPr lang="en-US" baseline="30000" dirty="0"/>
              <a:t>2</a:t>
            </a:r>
          </a:p>
          <a:p>
            <a:r>
              <a:rPr lang="en-US" dirty="0"/>
              <a:t>How can we find X where Y is at a maximum?</a:t>
            </a:r>
          </a:p>
          <a:p>
            <a:r>
              <a:rPr lang="en-US" dirty="0"/>
              <a:t>              </a:t>
            </a:r>
            <a:r>
              <a:rPr lang="en-US" u="sng" dirty="0"/>
              <a:t>Find x where the slope of Y is 0</a:t>
            </a:r>
          </a:p>
        </p:txBody>
      </p:sp>
    </p:spTree>
    <p:extLst>
      <p:ext uri="{BB962C8B-B14F-4D97-AF65-F5344CB8AC3E}">
        <p14:creationId xmlns:p14="http://schemas.microsoft.com/office/powerpoint/2010/main" val="194790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General Optimization</a:t>
            </a:r>
          </a:p>
        </p:txBody>
      </p:sp>
      <p:sp>
        <p:nvSpPr>
          <p:cNvPr id="3" name="Content Placeholder 2"/>
          <p:cNvSpPr>
            <a:spLocks noGrp="1"/>
          </p:cNvSpPr>
          <p:nvPr>
            <p:ph idx="1"/>
          </p:nvPr>
        </p:nvSpPr>
        <p:spPr>
          <a:xfrm>
            <a:off x="457200" y="1371600"/>
            <a:ext cx="8534400" cy="4754563"/>
          </a:xfrm>
        </p:spPr>
        <p:txBody>
          <a:bodyPr>
            <a:normAutofit fontScale="70000" lnSpcReduction="20000"/>
          </a:bodyPr>
          <a:lstStyle/>
          <a:p>
            <a:pPr marL="0" indent="0">
              <a:buNone/>
            </a:pPr>
            <a:r>
              <a:rPr lang="en-US" sz="3600" dirty="0"/>
              <a:t>Recall power rule: if  Y=mx</a:t>
            </a:r>
            <a:r>
              <a:rPr lang="en-US" sz="3600" baseline="30000" dirty="0"/>
              <a:t>c</a:t>
            </a:r>
            <a:r>
              <a:rPr lang="en-US" sz="3600" dirty="0"/>
              <a:t> , </a:t>
            </a:r>
            <a:r>
              <a:rPr lang="en-US" sz="3600" dirty="0" err="1"/>
              <a:t>dY</a:t>
            </a:r>
            <a:r>
              <a:rPr lang="en-US" sz="3600" dirty="0"/>
              <a:t>/</a:t>
            </a:r>
            <a:r>
              <a:rPr lang="en-US" sz="3600" dirty="0" err="1"/>
              <a:t>dX</a:t>
            </a:r>
            <a:r>
              <a:rPr lang="en-US" sz="3600" dirty="0"/>
              <a:t>= mcx</a:t>
            </a:r>
            <a:r>
              <a:rPr lang="en-US" sz="3600" baseline="30000" dirty="0"/>
              <a:t>c-1</a:t>
            </a:r>
          </a:p>
          <a:p>
            <a:pPr marL="0" indent="0">
              <a:buNone/>
            </a:pPr>
            <a:endParaRPr lang="en-US" sz="3600" dirty="0"/>
          </a:p>
          <a:p>
            <a:pPr marL="0" indent="0">
              <a:buNone/>
            </a:pPr>
            <a:r>
              <a:rPr lang="en-US" sz="3600" dirty="0"/>
              <a:t>Supposed want to maximize a function: </a:t>
            </a:r>
          </a:p>
          <a:p>
            <a:pPr marL="0" indent="0">
              <a:buNone/>
            </a:pPr>
            <a:r>
              <a:rPr lang="en-US" sz="3600" dirty="0"/>
              <a:t>Y = 8X-.8X</a:t>
            </a:r>
            <a:r>
              <a:rPr lang="en-US" sz="3600" baseline="30000" dirty="0"/>
              <a:t>2</a:t>
            </a:r>
            <a:endParaRPr lang="en-US" sz="3600" dirty="0"/>
          </a:p>
          <a:p>
            <a:pPr marL="0" indent="0">
              <a:buNone/>
            </a:pPr>
            <a:r>
              <a:rPr lang="en-US" sz="3600" dirty="0"/>
              <a:t>First we have to take a derivative:</a:t>
            </a:r>
          </a:p>
          <a:p>
            <a:pPr marL="0" indent="0">
              <a:buNone/>
            </a:pPr>
            <a:r>
              <a:rPr lang="en-US" sz="3600" dirty="0" err="1"/>
              <a:t>dY</a:t>
            </a:r>
            <a:r>
              <a:rPr lang="en-US" sz="3600" dirty="0"/>
              <a:t>/dx = 8*1X</a:t>
            </a:r>
            <a:r>
              <a:rPr lang="en-US" sz="3600" baseline="30000" dirty="0"/>
              <a:t>1-1</a:t>
            </a:r>
            <a:r>
              <a:rPr lang="en-US" sz="3600" dirty="0"/>
              <a:t>-.8*2X</a:t>
            </a:r>
            <a:r>
              <a:rPr lang="en-US" sz="3600" baseline="30000" dirty="0"/>
              <a:t>2-1</a:t>
            </a:r>
          </a:p>
          <a:p>
            <a:pPr marL="0" indent="0">
              <a:buNone/>
            </a:pPr>
            <a:r>
              <a:rPr lang="en-US" sz="3600" baseline="30000" dirty="0"/>
              <a:t>               </a:t>
            </a:r>
            <a:r>
              <a:rPr lang="en-US" sz="3600" dirty="0"/>
              <a:t> = 8-1.6X</a:t>
            </a:r>
          </a:p>
          <a:p>
            <a:pPr marL="0" indent="0">
              <a:buNone/>
            </a:pPr>
            <a:r>
              <a:rPr lang="en-US" sz="3600" dirty="0"/>
              <a:t>Then when we set it to 0, we can solve for X that maximizes the function </a:t>
            </a:r>
          </a:p>
          <a:p>
            <a:pPr marL="0" indent="0">
              <a:buNone/>
            </a:pPr>
            <a:r>
              <a:rPr lang="en-US" sz="3600" dirty="0"/>
              <a:t>8-1.6X = 0 </a:t>
            </a:r>
          </a:p>
          <a:p>
            <a:pPr marL="0" indent="0">
              <a:buNone/>
            </a:pPr>
            <a:r>
              <a:rPr lang="en-US" sz="3600" dirty="0"/>
              <a:t>          8 = 1.6X </a:t>
            </a:r>
          </a:p>
          <a:p>
            <a:pPr marL="0" indent="0">
              <a:buNone/>
            </a:pPr>
            <a:r>
              <a:rPr lang="en-US" sz="3600" dirty="0"/>
              <a:t>	X=5</a:t>
            </a:r>
          </a:p>
          <a:p>
            <a:endParaRPr lang="en-US" sz="36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61065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33800"/>
            <a:ext cx="8229600" cy="2895600"/>
          </a:xfrm>
        </p:spPr>
        <p:txBody>
          <a:bodyPr>
            <a:normAutofit/>
          </a:bodyPr>
          <a:lstStyle/>
          <a:p>
            <a:pPr marL="0" indent="0">
              <a:buNone/>
            </a:pPr>
            <a:r>
              <a:rPr lang="en-US" dirty="0"/>
              <a:t>Y = 8X-0.8X</a:t>
            </a:r>
            <a:r>
              <a:rPr lang="en-US" baseline="30000" dirty="0"/>
              <a:t>2</a:t>
            </a:r>
          </a:p>
          <a:p>
            <a:pPr marL="0" indent="0">
              <a:buNone/>
            </a:pPr>
            <a:r>
              <a:rPr lang="en-US" dirty="0" err="1"/>
              <a:t>dY</a:t>
            </a:r>
            <a:r>
              <a:rPr lang="en-US" dirty="0"/>
              <a:t>/</a:t>
            </a:r>
            <a:r>
              <a:rPr lang="en-US" dirty="0" err="1"/>
              <a:t>dX</a:t>
            </a:r>
            <a:r>
              <a:rPr lang="en-US" dirty="0"/>
              <a:t> = 8 – 0.8*2*X = 8-1.6X</a:t>
            </a:r>
          </a:p>
          <a:p>
            <a:pPr marL="0" indent="0">
              <a:buNone/>
            </a:pPr>
            <a:endParaRPr lang="en-US" dirty="0"/>
          </a:p>
          <a:p>
            <a:pPr marL="0" indent="0">
              <a:buNone/>
            </a:pPr>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1175436"/>
              </p:ext>
            </p:extLst>
          </p:nvPr>
        </p:nvGraphicFramePr>
        <p:xfrm>
          <a:off x="6400800" y="457200"/>
          <a:ext cx="2209800" cy="440055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tblGrid>
              <a:tr h="240987">
                <a:tc>
                  <a:txBody>
                    <a:bodyPr/>
                    <a:lstStyle/>
                    <a:p>
                      <a:pPr algn="ctr" fontAlgn="b"/>
                      <a:r>
                        <a:rPr lang="en-US" sz="2000" u="none" strike="noStrike" dirty="0">
                          <a:effectLst/>
                        </a:rPr>
                        <a:t>X</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Y</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240987">
                <a:tc>
                  <a:txBody>
                    <a:bodyPr/>
                    <a:lstStyle/>
                    <a:p>
                      <a:pPr algn="ctr" fontAlgn="b"/>
                      <a:r>
                        <a:rPr lang="en-US" sz="2000" u="none" strike="noStrike" dirty="0">
                          <a:effectLst/>
                        </a:rPr>
                        <a:t>0</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0</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240987">
                <a:tc>
                  <a:txBody>
                    <a:bodyPr/>
                    <a:lstStyle/>
                    <a:p>
                      <a:pPr algn="ctr" fontAlgn="b"/>
                      <a:r>
                        <a:rPr lang="en-US" sz="2000" u="none" strike="noStrike">
                          <a:effectLst/>
                        </a:rPr>
                        <a:t>1</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7.2</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40987">
                <a:tc>
                  <a:txBody>
                    <a:bodyPr/>
                    <a:lstStyle/>
                    <a:p>
                      <a:pPr algn="ctr" fontAlgn="b"/>
                      <a:r>
                        <a:rPr lang="en-US" sz="2000" u="none" strike="noStrike">
                          <a:effectLst/>
                        </a:rPr>
                        <a:t>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12.8</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40987">
                <a:tc>
                  <a:txBody>
                    <a:bodyPr/>
                    <a:lstStyle/>
                    <a:p>
                      <a:pPr algn="ctr" fontAlgn="b"/>
                      <a:r>
                        <a:rPr lang="en-US" sz="2000" u="none" strike="noStrike">
                          <a:effectLst/>
                        </a:rPr>
                        <a:t>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16.8</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40987">
                <a:tc>
                  <a:txBody>
                    <a:bodyPr/>
                    <a:lstStyle/>
                    <a:p>
                      <a:pPr algn="ctr" fontAlgn="b"/>
                      <a:r>
                        <a:rPr lang="en-US" sz="2000" u="none" strike="noStrike">
                          <a:effectLst/>
                        </a:rPr>
                        <a:t>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19.2</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40987">
                <a:tc>
                  <a:txBody>
                    <a:bodyPr/>
                    <a:lstStyle/>
                    <a:p>
                      <a:pPr algn="ctr" fontAlgn="b"/>
                      <a:r>
                        <a:rPr lang="en-US" sz="2000" u="none" strike="noStrike">
                          <a:effectLst/>
                        </a:rPr>
                        <a:t>5</a:t>
                      </a:r>
                      <a:endParaRPr lang="en-US" sz="2000" b="0" i="0" u="none" strike="noStrike">
                        <a:solidFill>
                          <a:srgbClr val="000000"/>
                        </a:solidFill>
                        <a:effectLst/>
                        <a:latin typeface="Calibri"/>
                      </a:endParaRPr>
                    </a:p>
                  </a:txBody>
                  <a:tcPr marL="9525" marR="9525" marT="9525" marB="0" anchor="b">
                    <a:solidFill>
                      <a:srgbClr val="FFFF00"/>
                    </a:solidFill>
                  </a:tcPr>
                </a:tc>
                <a:tc>
                  <a:txBody>
                    <a:bodyPr/>
                    <a:lstStyle/>
                    <a:p>
                      <a:pPr algn="ctr" fontAlgn="b"/>
                      <a:r>
                        <a:rPr lang="en-US" sz="2000" u="none" strike="noStrike" dirty="0">
                          <a:effectLst/>
                        </a:rPr>
                        <a:t>20</a:t>
                      </a:r>
                      <a:endParaRPr lang="en-US" sz="2000" b="0" i="0" u="none" strike="noStrike" dirty="0">
                        <a:solidFill>
                          <a:srgbClr val="000000"/>
                        </a:solidFill>
                        <a:effectLst/>
                        <a:latin typeface="Calibri"/>
                      </a:endParaRPr>
                    </a:p>
                  </a:txBody>
                  <a:tcPr marL="9525" marR="9525" marT="9525" marB="0" anchor="b">
                    <a:solidFill>
                      <a:srgbClr val="FFFF00"/>
                    </a:solidFill>
                  </a:tcPr>
                </a:tc>
                <a:extLst>
                  <a:ext uri="{0D108BD9-81ED-4DB2-BD59-A6C34878D82A}">
                    <a16:rowId xmlns:a16="http://schemas.microsoft.com/office/drawing/2014/main" val="10006"/>
                  </a:ext>
                </a:extLst>
              </a:tr>
              <a:tr h="240987">
                <a:tc>
                  <a:txBody>
                    <a:bodyPr/>
                    <a:lstStyle/>
                    <a:p>
                      <a:pPr algn="ctr" fontAlgn="b"/>
                      <a:r>
                        <a:rPr lang="en-US" sz="2000" u="none" strike="noStrike">
                          <a:effectLst/>
                        </a:rPr>
                        <a:t>6</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19.2</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240987">
                <a:tc>
                  <a:txBody>
                    <a:bodyPr/>
                    <a:lstStyle/>
                    <a:p>
                      <a:pPr algn="ctr" fontAlgn="b"/>
                      <a:r>
                        <a:rPr lang="en-US" sz="2000" u="none" strike="noStrike">
                          <a:effectLst/>
                        </a:rPr>
                        <a:t>7</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16.8</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40987">
                <a:tc>
                  <a:txBody>
                    <a:bodyPr/>
                    <a:lstStyle/>
                    <a:p>
                      <a:pPr algn="ctr" fontAlgn="b"/>
                      <a:r>
                        <a:rPr lang="en-US" sz="2000" u="none" strike="noStrike">
                          <a:effectLst/>
                        </a:rPr>
                        <a:t>8</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12.8</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240987">
                <a:tc>
                  <a:txBody>
                    <a:bodyPr/>
                    <a:lstStyle/>
                    <a:p>
                      <a:pPr algn="ctr" fontAlgn="b"/>
                      <a:r>
                        <a:rPr lang="en-US" sz="2000" u="none" strike="noStrike">
                          <a:effectLst/>
                        </a:rPr>
                        <a:t>9</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7.2</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240987">
                <a:tc>
                  <a:txBody>
                    <a:bodyPr/>
                    <a:lstStyle/>
                    <a:p>
                      <a:pPr algn="ctr" fontAlgn="b"/>
                      <a:r>
                        <a:rPr lang="en-US" sz="2000" u="none" strike="noStrike">
                          <a:effectLst/>
                        </a:rPr>
                        <a:t>10</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240987">
                <a:tc>
                  <a:txBody>
                    <a:bodyPr/>
                    <a:lstStyle/>
                    <a:p>
                      <a:pPr algn="ctr" fontAlgn="b"/>
                      <a:r>
                        <a:rPr lang="en-US" sz="2000" u="none" strike="noStrike">
                          <a:effectLst/>
                        </a:rPr>
                        <a:t>11</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-8.8</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r h="240987">
                <a:tc>
                  <a:txBody>
                    <a:bodyPr/>
                    <a:lstStyle/>
                    <a:p>
                      <a:pPr algn="ctr" fontAlgn="b"/>
                      <a:r>
                        <a:rPr lang="en-US" sz="2000" u="none" strike="noStrike" dirty="0">
                          <a:effectLst/>
                        </a:rPr>
                        <a:t>12</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-19.2</a:t>
                      </a:r>
                      <a:endParaRPr lang="en-US" sz="20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3"/>
                  </a:ext>
                </a:extLst>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750043244"/>
              </p:ext>
            </p:extLst>
          </p:nvPr>
        </p:nvGraphicFramePr>
        <p:xfrm>
          <a:off x="914400" y="304800"/>
          <a:ext cx="4572000" cy="346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166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a:t>Let’s break this down:</a:t>
            </a:r>
          </a:p>
          <a:p>
            <a:pPr marL="514350" indent="-514350">
              <a:buAutoNum type="arabicPeriod"/>
            </a:pPr>
            <a:r>
              <a:rPr lang="en-US" dirty="0"/>
              <a:t>How does business affect travel time?</a:t>
            </a:r>
          </a:p>
          <a:p>
            <a:pPr marL="400050" lvl="1" indent="0">
              <a:buNone/>
            </a:pPr>
            <a:r>
              <a:rPr lang="en-US" dirty="0"/>
              <a:t>We know how cars affect travel time</a:t>
            </a:r>
          </a:p>
          <a:p>
            <a:pPr marL="400050" lvl="1" indent="0">
              <a:buNone/>
            </a:pPr>
            <a:r>
              <a:rPr lang="en-US" dirty="0"/>
              <a:t>And we know how businesses affect cars. </a:t>
            </a:r>
          </a:p>
          <a:p>
            <a:pPr marL="400050" lvl="1" indent="0">
              <a:buNone/>
            </a:pPr>
            <a:endParaRPr lang="en-US" dirty="0"/>
          </a:p>
          <a:p>
            <a:pPr marL="514350" indent="-514350">
              <a:buAutoNum type="arabicPeriod"/>
            </a:pPr>
            <a:r>
              <a:rPr lang="en-US" dirty="0"/>
              <a:t>Suppose his public opinion expert says:</a:t>
            </a:r>
          </a:p>
          <a:p>
            <a:pPr marL="0" indent="0">
              <a:buNone/>
            </a:pPr>
            <a:r>
              <a:rPr lang="en-US" dirty="0"/>
              <a:t>complaints = travel time, </a:t>
            </a:r>
          </a:p>
          <a:p>
            <a:pPr marL="0" indent="0">
              <a:buNone/>
            </a:pPr>
            <a:r>
              <a:rPr lang="en-US" dirty="0"/>
              <a:t>praise  = # of business</a:t>
            </a:r>
            <a:r>
              <a:rPr lang="en-US" baseline="30000" dirty="0"/>
              <a:t>2</a:t>
            </a:r>
            <a:r>
              <a:rPr lang="en-US" dirty="0"/>
              <a:t>/2</a:t>
            </a:r>
          </a:p>
          <a:p>
            <a:pPr marL="0" indent="0">
              <a:buNone/>
            </a:pPr>
            <a:r>
              <a:rPr lang="en-US" dirty="0"/>
              <a:t>Then how can he maximize: </a:t>
            </a:r>
          </a:p>
          <a:p>
            <a:pPr marL="0" indent="0">
              <a:buNone/>
            </a:pPr>
            <a:r>
              <a:rPr lang="en-US" dirty="0"/>
              <a:t>	praise – complaints ?</a:t>
            </a:r>
          </a:p>
        </p:txBody>
      </p:sp>
      <p:pic>
        <p:nvPicPr>
          <p:cNvPr id="5" name="Picture 8" descr="http://www.merchantcircle.com/corporate/newsletters/2010-06/img/mayor_s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219200"/>
            <a:ext cx="1428750" cy="1181101"/>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3810000" y="152400"/>
            <a:ext cx="3352800" cy="1447800"/>
          </a:xfrm>
          <a:prstGeom prst="wedgeRoundRectCallout">
            <a:avLst>
              <a:gd name="adj1" fmla="val 72491"/>
              <a:gd name="adj2" fmla="val 200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How many businesses should be on the highway?</a:t>
            </a:r>
          </a:p>
        </p:txBody>
      </p:sp>
    </p:spTree>
    <p:extLst>
      <p:ext uri="{BB962C8B-B14F-4D97-AF65-F5344CB8AC3E}">
        <p14:creationId xmlns:p14="http://schemas.microsoft.com/office/powerpoint/2010/main" val="4904542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marL="0" indent="0">
              <a:buNone/>
            </a:pPr>
            <a:r>
              <a:rPr lang="en-US" dirty="0"/>
              <a:t>You have cars and </a:t>
            </a:r>
            <a:r>
              <a:rPr lang="en-US" dirty="0" err="1"/>
              <a:t>traveltime</a:t>
            </a:r>
            <a:r>
              <a:rPr lang="en-US" dirty="0"/>
              <a:t>. </a:t>
            </a:r>
          </a:p>
          <a:p>
            <a:r>
              <a:rPr lang="en-US" dirty="0"/>
              <a:t>cars = 130+290*ln(business</a:t>
            </a:r>
            <a:r>
              <a:rPr lang="en-US" dirty="0" smtClean="0"/>
              <a:t>)</a:t>
            </a:r>
          </a:p>
          <a:p>
            <a:pPr marL="0" indent="0">
              <a:buNone/>
            </a:pPr>
            <a:endParaRPr lang="en-US" dirty="0"/>
          </a:p>
          <a:p>
            <a:pPr marL="0" indent="0">
              <a:buNone/>
            </a:pPr>
            <a:r>
              <a:rPr lang="en-US" dirty="0"/>
              <a:t>You have business and cars.</a:t>
            </a:r>
            <a:endParaRPr lang="en-US" dirty="0"/>
          </a:p>
          <a:p>
            <a:r>
              <a:rPr lang="en-US" dirty="0" err="1"/>
              <a:t>traveltime</a:t>
            </a:r>
            <a:r>
              <a:rPr lang="en-US" dirty="0"/>
              <a:t> = 14.7 + 0.03*cars </a:t>
            </a:r>
            <a:endParaRPr lang="en-US" dirty="0" smtClean="0"/>
          </a:p>
          <a:p>
            <a:pPr marL="0" indent="0">
              <a:buNone/>
            </a:pPr>
            <a:endParaRPr lang="en-US" dirty="0"/>
          </a:p>
          <a:p>
            <a:pPr marL="0" indent="0">
              <a:buNone/>
            </a:pPr>
            <a:r>
              <a:rPr lang="en-US" dirty="0"/>
              <a:t>How do you combine them? </a:t>
            </a:r>
          </a:p>
          <a:p>
            <a:pPr marL="0" indent="0">
              <a:buNone/>
            </a:pPr>
            <a:endParaRPr lang="en-US" dirty="0"/>
          </a:p>
          <a:p>
            <a:r>
              <a:rPr lang="en-US" dirty="0" err="1"/>
              <a:t>traveltime</a:t>
            </a:r>
            <a:r>
              <a:rPr lang="en-US" dirty="0"/>
              <a:t> = 14.7 + 0.03* (130+290*</a:t>
            </a:r>
            <a:r>
              <a:rPr lang="en-US" dirty="0" err="1"/>
              <a:t>ln</a:t>
            </a:r>
            <a:r>
              <a:rPr lang="en-US" dirty="0"/>
              <a:t>(business) )</a:t>
            </a:r>
          </a:p>
          <a:p>
            <a:r>
              <a:rPr lang="en-US" dirty="0" err="1"/>
              <a:t>traveltime</a:t>
            </a:r>
            <a:r>
              <a:rPr lang="en-US" dirty="0"/>
              <a:t> = 18.6+8.7ln(business)</a:t>
            </a:r>
          </a:p>
          <a:p>
            <a:endParaRPr lang="en-US" dirty="0"/>
          </a:p>
          <a:p>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1676400"/>
            <a:ext cx="2705100"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10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And.. what is GSPIA’s </a:t>
            </a:r>
            <a:br>
              <a:rPr lang="en-US" sz="3600" dirty="0"/>
            </a:br>
            <a:r>
              <a:rPr lang="en-US" sz="3600" dirty="0"/>
              <a:t>Amazing Analytics Race ?</a:t>
            </a:r>
          </a:p>
        </p:txBody>
      </p:sp>
      <p:sp>
        <p:nvSpPr>
          <p:cNvPr id="3" name="Content Placeholder 2"/>
          <p:cNvSpPr>
            <a:spLocks noGrp="1"/>
          </p:cNvSpPr>
          <p:nvPr>
            <p:ph idx="1"/>
          </p:nvPr>
        </p:nvSpPr>
        <p:spPr>
          <a:xfrm>
            <a:off x="457200" y="1828800"/>
            <a:ext cx="8229600" cy="4525963"/>
          </a:xfrm>
        </p:spPr>
        <p:txBody>
          <a:bodyPr>
            <a:normAutofit fontScale="70000" lnSpcReduction="20000"/>
          </a:bodyPr>
          <a:lstStyle/>
          <a:p>
            <a:pPr marL="0" indent="0">
              <a:buNone/>
            </a:pPr>
            <a:endParaRPr lang="en-US" dirty="0"/>
          </a:p>
          <a:p>
            <a:r>
              <a:rPr lang="en-US" dirty="0"/>
              <a:t>At the end of today, you will be randomly split into pairs for tomorrow. </a:t>
            </a:r>
          </a:p>
          <a:p>
            <a:r>
              <a:rPr lang="en-US" dirty="0"/>
              <a:t>Your mission will be explained tomorrow: you will have 3 hours to solve a puzzle by interlocking a series of 10 clues with your partner.</a:t>
            </a:r>
          </a:p>
          <a:p>
            <a:r>
              <a:rPr lang="en-US" dirty="0"/>
              <a:t>You will use real world data, the quantitative methods you learn today, and lots of creativity. </a:t>
            </a:r>
          </a:p>
          <a:p>
            <a:r>
              <a:rPr lang="en-US" dirty="0"/>
              <a:t>What’s at stake: 1</a:t>
            </a:r>
            <a:r>
              <a:rPr lang="en-US" baseline="30000" dirty="0"/>
              <a:t>st</a:t>
            </a:r>
            <a:r>
              <a:rPr lang="en-US" dirty="0"/>
              <a:t> place team = a $200 Bookstore gift certificate. 2nd place team = $100.  3</a:t>
            </a:r>
            <a:r>
              <a:rPr lang="en-US" baseline="30000" dirty="0"/>
              <a:t>rd</a:t>
            </a:r>
            <a:r>
              <a:rPr lang="en-US" dirty="0"/>
              <a:t> place = $50. </a:t>
            </a:r>
          </a:p>
          <a:p>
            <a:endParaRPr lang="en-US" dirty="0"/>
          </a:p>
          <a:p>
            <a:r>
              <a:rPr lang="en-US" dirty="0"/>
              <a:t>After teams are formed today, we will brief you on the rules of the race, and your team will get to practice working together.</a:t>
            </a:r>
          </a:p>
        </p:txBody>
      </p:sp>
    </p:spTree>
    <p:extLst>
      <p:ext uri="{BB962C8B-B14F-4D97-AF65-F5344CB8AC3E}">
        <p14:creationId xmlns:p14="http://schemas.microsoft.com/office/powerpoint/2010/main" val="23256153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0000" lnSpcReduction="20000"/>
          </a:bodyPr>
          <a:lstStyle/>
          <a:p>
            <a:pPr marL="0" indent="0">
              <a:buNone/>
            </a:pPr>
            <a:r>
              <a:rPr lang="en-US" dirty="0"/>
              <a:t>Now we are ready to use the info from the public opinions guy:</a:t>
            </a:r>
          </a:p>
          <a:p>
            <a:r>
              <a:rPr lang="en-US" dirty="0"/>
              <a:t>Praise  = # of business</a:t>
            </a:r>
            <a:r>
              <a:rPr lang="en-US" baseline="30000" dirty="0"/>
              <a:t>2</a:t>
            </a:r>
            <a:r>
              <a:rPr lang="en-US" dirty="0"/>
              <a:t>/2</a:t>
            </a:r>
          </a:p>
          <a:p>
            <a:r>
              <a:rPr lang="en-US" dirty="0"/>
              <a:t>Complaints = </a:t>
            </a:r>
            <a:r>
              <a:rPr lang="en-US" dirty="0" err="1"/>
              <a:t>traveltime</a:t>
            </a:r>
            <a:r>
              <a:rPr lang="en-US" dirty="0"/>
              <a:t> = 18.6+8.7ln(business)</a:t>
            </a:r>
          </a:p>
          <a:p>
            <a:pPr marL="0" indent="0">
              <a:buNone/>
            </a:pPr>
            <a:endParaRPr lang="en-US" dirty="0"/>
          </a:p>
          <a:p>
            <a:r>
              <a:rPr lang="en-US" dirty="0"/>
              <a:t>We want to maximize: Benefit= Praise – Complaints</a:t>
            </a:r>
          </a:p>
          <a:p>
            <a:r>
              <a:rPr lang="en-US" dirty="0"/>
              <a:t>Benefit = business</a:t>
            </a:r>
            <a:r>
              <a:rPr lang="en-US" baseline="30000" dirty="0"/>
              <a:t>2</a:t>
            </a:r>
            <a:r>
              <a:rPr lang="en-US" dirty="0"/>
              <a:t>/2 -18.6-8.7ln(business)</a:t>
            </a:r>
          </a:p>
          <a:p>
            <a:endParaRPr lang="en-US" dirty="0"/>
          </a:p>
          <a:p>
            <a:r>
              <a:rPr lang="en-US" dirty="0"/>
              <a:t>Take derivative: </a:t>
            </a:r>
          </a:p>
          <a:p>
            <a:r>
              <a:rPr lang="en-US" dirty="0"/>
              <a:t>d Benefit / d business = business – 8.7/business</a:t>
            </a:r>
          </a:p>
          <a:p>
            <a:r>
              <a:rPr lang="en-US" dirty="0"/>
              <a:t>Set to 0, we get:</a:t>
            </a:r>
          </a:p>
          <a:p>
            <a:r>
              <a:rPr lang="en-US" dirty="0"/>
              <a:t>0 = business – 8.7/business</a:t>
            </a:r>
          </a:p>
          <a:p>
            <a:r>
              <a:rPr lang="en-US" dirty="0"/>
              <a:t>8.7/business = business</a:t>
            </a:r>
          </a:p>
          <a:p>
            <a:r>
              <a:rPr lang="en-US" dirty="0"/>
              <a:t>8.7 = business</a:t>
            </a:r>
            <a:r>
              <a:rPr lang="en-US" baseline="30000" dirty="0"/>
              <a:t>2</a:t>
            </a:r>
          </a:p>
          <a:p>
            <a:r>
              <a:rPr lang="en-US" dirty="0"/>
              <a:t>Optimal number of business = </a:t>
            </a:r>
            <a:r>
              <a:rPr lang="en-US" dirty="0" err="1"/>
              <a:t>sqrt</a:t>
            </a:r>
            <a:r>
              <a:rPr lang="en-US" dirty="0"/>
              <a:t>(8.7) = 2.95 or 3 businesses</a:t>
            </a:r>
          </a:p>
          <a:p>
            <a:endParaRPr lang="en-US" dirty="0"/>
          </a:p>
        </p:txBody>
      </p:sp>
    </p:spTree>
    <p:extLst>
      <p:ext uri="{BB962C8B-B14F-4D97-AF65-F5344CB8AC3E}">
        <p14:creationId xmlns:p14="http://schemas.microsoft.com/office/powerpoint/2010/main" val="270837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sp>
        <p:nvSpPr>
          <p:cNvPr id="3" name="Content Placeholder 2"/>
          <p:cNvSpPr>
            <a:spLocks noGrp="1"/>
          </p:cNvSpPr>
          <p:nvPr>
            <p:ph idx="1"/>
          </p:nvPr>
        </p:nvSpPr>
        <p:spPr/>
        <p:txBody>
          <a:bodyPr/>
          <a:lstStyle/>
          <a:p>
            <a:r>
              <a:rPr lang="en-US" dirty="0"/>
              <a:t>Break</a:t>
            </a:r>
          </a:p>
        </p:txBody>
      </p:sp>
    </p:spTree>
    <p:extLst>
      <p:ext uri="{BB962C8B-B14F-4D97-AF65-F5344CB8AC3E}">
        <p14:creationId xmlns:p14="http://schemas.microsoft.com/office/powerpoint/2010/main" val="2137543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Exercise 2</a:t>
            </a:r>
          </a:p>
        </p:txBody>
      </p:sp>
      <p:sp>
        <p:nvSpPr>
          <p:cNvPr id="3" name="Content Placeholder 2"/>
          <p:cNvSpPr>
            <a:spLocks noGrp="1"/>
          </p:cNvSpPr>
          <p:nvPr>
            <p:ph idx="1"/>
          </p:nvPr>
        </p:nvSpPr>
        <p:spPr/>
        <p:txBody>
          <a:bodyPr/>
          <a:lstStyle/>
          <a:p>
            <a:r>
              <a:rPr lang="en-US" dirty="0"/>
              <a:t>Any questions?</a:t>
            </a:r>
          </a:p>
        </p:txBody>
      </p:sp>
    </p:spTree>
    <p:extLst>
      <p:ext uri="{BB962C8B-B14F-4D97-AF65-F5344CB8AC3E}">
        <p14:creationId xmlns:p14="http://schemas.microsoft.com/office/powerpoint/2010/main" val="6168625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Writing and saving commands in STATA</a:t>
            </a:r>
          </a:p>
        </p:txBody>
      </p:sp>
      <p:sp>
        <p:nvSpPr>
          <p:cNvPr id="3" name="Content Placeholder 2"/>
          <p:cNvSpPr>
            <a:spLocks noGrp="1"/>
          </p:cNvSpPr>
          <p:nvPr>
            <p:ph idx="1"/>
          </p:nvPr>
        </p:nvSpPr>
        <p:spPr>
          <a:xfrm>
            <a:off x="457200" y="1570037"/>
            <a:ext cx="8229600" cy="4906963"/>
          </a:xfrm>
        </p:spPr>
        <p:txBody>
          <a:bodyPr>
            <a:normAutofit fontScale="70000" lnSpcReduction="20000"/>
          </a:bodyPr>
          <a:lstStyle/>
          <a:p>
            <a:r>
              <a:rPr lang="en-US" dirty="0"/>
              <a:t>In your classes (and in your job in the future) you will want more control over what you did to the data and replicability. </a:t>
            </a:r>
          </a:p>
          <a:p>
            <a:r>
              <a:rPr lang="en-US" dirty="0"/>
              <a:t>This is </a:t>
            </a:r>
            <a:r>
              <a:rPr lang="en-US" dirty="0" smtClean="0"/>
              <a:t>so </a:t>
            </a:r>
            <a:r>
              <a:rPr lang="en-US" dirty="0"/>
              <a:t>you can remember what you did </a:t>
            </a:r>
            <a:r>
              <a:rPr lang="en-US" dirty="0" smtClean="0"/>
              <a:t>and that others </a:t>
            </a:r>
            <a:r>
              <a:rPr lang="en-US" dirty="0"/>
              <a:t>can replicate your results. </a:t>
            </a:r>
          </a:p>
          <a:p>
            <a:r>
              <a:rPr lang="en-US" dirty="0"/>
              <a:t>This is harder to do with the menu bar. </a:t>
            </a:r>
          </a:p>
          <a:p>
            <a:endParaRPr lang="en-US" dirty="0"/>
          </a:p>
          <a:p>
            <a:pPr lvl="1"/>
            <a:r>
              <a:rPr lang="en-US" dirty="0"/>
              <a:t>Go to Window, Do File Editor, and choose New Do-file Editor. </a:t>
            </a:r>
          </a:p>
          <a:p>
            <a:pPr lvl="1"/>
            <a:r>
              <a:rPr lang="en-US" dirty="0"/>
              <a:t>This will open a new .do file.</a:t>
            </a:r>
          </a:p>
          <a:p>
            <a:pPr lvl="1"/>
            <a:r>
              <a:rPr lang="en-US" dirty="0"/>
              <a:t>Write your commands in it. </a:t>
            </a:r>
          </a:p>
          <a:p>
            <a:pPr lvl="1"/>
            <a:r>
              <a:rPr lang="en-US" dirty="0"/>
              <a:t>Highlight one of the commands and click the “Execute (do)” icon. It should run the command. You can also copy and paste directly to the command window. </a:t>
            </a:r>
          </a:p>
          <a:p>
            <a:pPr lvl="1"/>
            <a:r>
              <a:rPr lang="en-US" dirty="0"/>
              <a:t>Save this file as MathCamp.do</a:t>
            </a:r>
          </a:p>
          <a:p>
            <a:pPr lvl="1"/>
            <a:r>
              <a:rPr lang="en-US" dirty="0"/>
              <a:t>Continue adding commands into this file.  </a:t>
            </a:r>
          </a:p>
          <a:p>
            <a:endParaRPr lang="en-US" dirty="0"/>
          </a:p>
          <a:p>
            <a:endParaRPr lang="en-US" dirty="0"/>
          </a:p>
          <a:p>
            <a:pPr marL="0" indent="0">
              <a:buNone/>
            </a:pPr>
            <a:endParaRPr lang="en-US" dirty="0"/>
          </a:p>
          <a:p>
            <a:pPr marL="457200" lvl="1" indent="0">
              <a:buNone/>
            </a:pPr>
            <a:endParaRPr lang="en-US" sz="3300" dirty="0"/>
          </a:p>
          <a:p>
            <a:endParaRPr lang="en-US" dirty="0"/>
          </a:p>
          <a:p>
            <a:pPr marL="0" indent="0">
              <a:buNone/>
            </a:pPr>
            <a:endParaRPr lang="en-US" dirty="0"/>
          </a:p>
        </p:txBody>
      </p:sp>
    </p:spTree>
    <p:extLst>
      <p:ext uri="{BB962C8B-B14F-4D97-AF65-F5344CB8AC3E}">
        <p14:creationId xmlns:p14="http://schemas.microsoft.com/office/powerpoint/2010/main" val="8201422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Loading and exploring</a:t>
            </a:r>
          </a:p>
        </p:txBody>
      </p:sp>
      <p:sp>
        <p:nvSpPr>
          <p:cNvPr id="3" name="Content Placeholder 2"/>
          <p:cNvSpPr>
            <a:spLocks noGrp="1"/>
          </p:cNvSpPr>
          <p:nvPr>
            <p:ph idx="1"/>
          </p:nvPr>
        </p:nvSpPr>
        <p:spPr>
          <a:xfrm>
            <a:off x="457200" y="1600201"/>
            <a:ext cx="8229600" cy="3810000"/>
          </a:xfrm>
        </p:spPr>
        <p:txBody>
          <a:bodyPr/>
          <a:lstStyle/>
          <a:p>
            <a:r>
              <a:rPr lang="en-US" sz="2800" dirty="0"/>
              <a:t>Clearing memory: clear</a:t>
            </a:r>
          </a:p>
          <a:p>
            <a:r>
              <a:rPr lang="en-US" sz="2800" dirty="0"/>
              <a:t>Loading .csv file: </a:t>
            </a:r>
            <a:r>
              <a:rPr lang="en-US" sz="2800" dirty="0" smtClean="0"/>
              <a:t>cars.csv</a:t>
            </a:r>
            <a:endParaRPr lang="en-US" sz="2800" dirty="0"/>
          </a:p>
          <a:p>
            <a:r>
              <a:rPr lang="en-US" sz="2800" dirty="0"/>
              <a:t>See all variables: sum </a:t>
            </a:r>
          </a:p>
          <a:p>
            <a:r>
              <a:rPr lang="en-US" sz="2800" dirty="0"/>
              <a:t>String variables </a:t>
            </a:r>
            <a:r>
              <a:rPr lang="en-US" sz="2800" dirty="0" smtClean="0"/>
              <a:t>(highway) vs </a:t>
            </a:r>
            <a:r>
              <a:rPr lang="en-US" sz="2800" dirty="0"/>
              <a:t>numeric </a:t>
            </a:r>
            <a:r>
              <a:rPr lang="en-US" sz="2800" dirty="0" smtClean="0"/>
              <a:t>variables</a:t>
            </a:r>
          </a:p>
          <a:p>
            <a:r>
              <a:rPr lang="en-US" sz="2800" dirty="0" smtClean="0"/>
              <a:t>Tab highway </a:t>
            </a:r>
          </a:p>
          <a:p>
            <a:pPr marL="0" indent="0">
              <a:buNone/>
            </a:pPr>
            <a:endParaRPr lang="en-US" dirty="0"/>
          </a:p>
          <a:p>
            <a:endParaRPr lang="en-US" dirty="0"/>
          </a:p>
        </p:txBody>
      </p:sp>
      <p:sp>
        <p:nvSpPr>
          <p:cNvPr id="4" name="Rectangle 3"/>
          <p:cNvSpPr/>
          <p:nvPr/>
        </p:nvSpPr>
        <p:spPr>
          <a:xfrm>
            <a:off x="1219200" y="4419600"/>
            <a:ext cx="8382000" cy="2308324"/>
          </a:xfrm>
          <a:prstGeom prst="rect">
            <a:avLst/>
          </a:prstGeom>
        </p:spPr>
        <p:txBody>
          <a:bodyPr wrap="square">
            <a:spAutoFit/>
          </a:bodyPr>
          <a:lstStyle/>
          <a:p>
            <a:r>
              <a:rPr lang="en-US" dirty="0"/>
              <a:t> Variable |        </a:t>
            </a:r>
            <a:r>
              <a:rPr lang="en-US" dirty="0" err="1"/>
              <a:t>Obs</a:t>
            </a:r>
            <a:r>
              <a:rPr lang="en-US" dirty="0"/>
              <a:t>        Mean    Std. Dev.       Min        Max</a:t>
            </a:r>
          </a:p>
          <a:p>
            <a:r>
              <a:rPr lang="en-US" dirty="0"/>
              <a:t>-------------+---------------------------------------------------------</a:t>
            </a:r>
          </a:p>
          <a:p>
            <a:r>
              <a:rPr lang="en-US" dirty="0"/>
              <a:t>        cars |      1,674    385.3883     232.479          0       1230</a:t>
            </a:r>
          </a:p>
          <a:p>
            <a:r>
              <a:rPr lang="en-US" dirty="0"/>
              <a:t>  </a:t>
            </a:r>
            <a:r>
              <a:rPr lang="en-US" dirty="0" err="1"/>
              <a:t>traveltime</a:t>
            </a:r>
            <a:r>
              <a:rPr lang="en-US" dirty="0"/>
              <a:t> |      1,674    26.71808    8.605933   11.16805   61.63294</a:t>
            </a:r>
          </a:p>
          <a:p>
            <a:r>
              <a:rPr lang="en-US" dirty="0"/>
              <a:t>     highway |          0</a:t>
            </a:r>
          </a:p>
          <a:p>
            <a:r>
              <a:rPr lang="en-US" dirty="0"/>
              <a:t>          ID |      1,674    8.378136    4.848058          0         17</a:t>
            </a:r>
          </a:p>
          <a:p>
            <a:endParaRPr lang="en-US" dirty="0"/>
          </a:p>
          <a:p>
            <a:r>
              <a:rPr lang="en-US" dirty="0"/>
              <a:t>. </a:t>
            </a:r>
          </a:p>
        </p:txBody>
      </p:sp>
    </p:spTree>
    <p:extLst>
      <p:ext uri="{BB962C8B-B14F-4D97-AF65-F5344CB8AC3E}">
        <p14:creationId xmlns:p14="http://schemas.microsoft.com/office/powerpoint/2010/main" val="17258044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variables</a:t>
            </a:r>
          </a:p>
        </p:txBody>
      </p:sp>
      <p:sp>
        <p:nvSpPr>
          <p:cNvPr id="3" name="Content Placeholder 2"/>
          <p:cNvSpPr>
            <a:spLocks noGrp="1"/>
          </p:cNvSpPr>
          <p:nvPr>
            <p:ph idx="1"/>
          </p:nvPr>
        </p:nvSpPr>
        <p:spPr/>
        <p:txBody>
          <a:bodyPr>
            <a:normAutofit lnSpcReduction="10000"/>
          </a:bodyPr>
          <a:lstStyle/>
          <a:p>
            <a:r>
              <a:rPr lang="en-US" dirty="0" err="1"/>
              <a:t>Pwcorr</a:t>
            </a:r>
            <a:r>
              <a:rPr lang="en-US" dirty="0"/>
              <a:t> (correlation</a:t>
            </a:r>
            <a:r>
              <a:rPr lang="en-US" dirty="0" smtClean="0"/>
              <a:t>)</a:t>
            </a:r>
          </a:p>
          <a:p>
            <a:endParaRPr lang="en-US" dirty="0"/>
          </a:p>
          <a:p>
            <a:endParaRPr lang="en-US" dirty="0" smtClean="0"/>
          </a:p>
          <a:p>
            <a:endParaRPr lang="en-US" dirty="0"/>
          </a:p>
          <a:p>
            <a:endParaRPr lang="en-US" dirty="0" smtClean="0"/>
          </a:p>
          <a:p>
            <a:endParaRPr lang="en-US" dirty="0"/>
          </a:p>
          <a:p>
            <a:r>
              <a:rPr lang="en-US" dirty="0" err="1" smtClean="0"/>
              <a:t>Reg</a:t>
            </a:r>
            <a:r>
              <a:rPr lang="en-US" dirty="0" smtClean="0"/>
              <a:t> </a:t>
            </a:r>
            <a:r>
              <a:rPr lang="en-US" dirty="0" err="1" smtClean="0"/>
              <a:t>traveltime</a:t>
            </a:r>
            <a:r>
              <a:rPr lang="en-US" dirty="0" smtClean="0"/>
              <a:t> cars</a:t>
            </a:r>
          </a:p>
          <a:p>
            <a:r>
              <a:rPr lang="en-US" dirty="0" smtClean="0"/>
              <a:t>Scatter </a:t>
            </a:r>
            <a:r>
              <a:rPr lang="en-US" dirty="0" err="1" smtClean="0"/>
              <a:t>traveltime</a:t>
            </a:r>
            <a:r>
              <a:rPr lang="en-US" dirty="0" smtClean="0"/>
              <a:t> cars</a:t>
            </a:r>
            <a:endParaRPr lang="en-US" dirty="0"/>
          </a:p>
          <a:p>
            <a:endParaRPr 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895600"/>
            <a:ext cx="826891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83795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 and Viewing Data</a:t>
            </a:r>
          </a:p>
        </p:txBody>
      </p:sp>
      <p:sp>
        <p:nvSpPr>
          <p:cNvPr id="3" name="Content Placeholder 2"/>
          <p:cNvSpPr>
            <a:spLocks noGrp="1"/>
          </p:cNvSpPr>
          <p:nvPr>
            <p:ph idx="1"/>
          </p:nvPr>
        </p:nvSpPr>
        <p:spPr>
          <a:xfrm>
            <a:off x="457200" y="1417637"/>
            <a:ext cx="3886200" cy="4983163"/>
          </a:xfrm>
        </p:spPr>
        <p:txBody>
          <a:bodyPr>
            <a:normAutofit fontScale="70000" lnSpcReduction="20000"/>
          </a:bodyPr>
          <a:lstStyle/>
          <a:p>
            <a:endParaRPr lang="en-US" dirty="0"/>
          </a:p>
          <a:p>
            <a:r>
              <a:rPr lang="en-US" dirty="0" err="1"/>
              <a:t>gsort</a:t>
            </a:r>
            <a:endParaRPr lang="en-US" dirty="0"/>
          </a:p>
          <a:p>
            <a:r>
              <a:rPr lang="en-US" dirty="0"/>
              <a:t>Sort in both order</a:t>
            </a:r>
          </a:p>
          <a:p>
            <a:r>
              <a:rPr lang="en-US" dirty="0"/>
              <a:t>Ascending: </a:t>
            </a:r>
            <a:r>
              <a:rPr lang="en-US" dirty="0" err="1"/>
              <a:t>gsort</a:t>
            </a:r>
            <a:r>
              <a:rPr lang="en-US" dirty="0"/>
              <a:t> cars </a:t>
            </a:r>
          </a:p>
          <a:p>
            <a:r>
              <a:rPr lang="en-US" dirty="0"/>
              <a:t>Descending: </a:t>
            </a:r>
            <a:r>
              <a:rPr lang="en-US" dirty="0" err="1"/>
              <a:t>gsort</a:t>
            </a:r>
            <a:r>
              <a:rPr lang="en-US" dirty="0"/>
              <a:t> -cars </a:t>
            </a:r>
          </a:p>
          <a:p>
            <a:r>
              <a:rPr lang="en-US" dirty="0"/>
              <a:t>Sort</a:t>
            </a:r>
          </a:p>
          <a:p>
            <a:r>
              <a:rPr lang="en-US" dirty="0"/>
              <a:t>Only sort in ascending order</a:t>
            </a:r>
          </a:p>
          <a:p>
            <a:endParaRPr lang="en-US" dirty="0"/>
          </a:p>
          <a:p>
            <a:r>
              <a:rPr lang="en-US" dirty="0"/>
              <a:t>List</a:t>
            </a:r>
          </a:p>
          <a:p>
            <a:endParaRPr lang="en-US" dirty="0"/>
          </a:p>
          <a:p>
            <a:endParaRPr lang="en-US" dirty="0"/>
          </a:p>
          <a:p>
            <a:endParaRPr lang="en-US" dirty="0"/>
          </a:p>
          <a:p>
            <a:pPr marL="0" indent="0">
              <a:buNone/>
            </a:pPr>
            <a:r>
              <a:rPr lang="en-US" dirty="0"/>
              <a:t>. </a:t>
            </a:r>
          </a:p>
        </p:txBody>
      </p:sp>
      <p:sp>
        <p:nvSpPr>
          <p:cNvPr id="4" name="Rectangle 3"/>
          <p:cNvSpPr/>
          <p:nvPr/>
        </p:nvSpPr>
        <p:spPr>
          <a:xfrm>
            <a:off x="5539563" y="1310580"/>
            <a:ext cx="3200400" cy="6309420"/>
          </a:xfrm>
          <a:prstGeom prst="rect">
            <a:avLst/>
          </a:prstGeom>
        </p:spPr>
        <p:txBody>
          <a:bodyPr wrap="square">
            <a:spAutoFit/>
          </a:bodyPr>
          <a:lstStyle/>
          <a:p>
            <a:r>
              <a:rPr lang="en-US" sz="1400" dirty="0" err="1" smtClean="0"/>
              <a:t>gsort</a:t>
            </a:r>
            <a:r>
              <a:rPr lang="en-US" sz="1400" dirty="0" smtClean="0"/>
              <a:t> </a:t>
            </a:r>
            <a:r>
              <a:rPr lang="en-US" sz="1400" dirty="0"/>
              <a:t>cars</a:t>
            </a:r>
          </a:p>
          <a:p>
            <a:endParaRPr lang="en-US" sz="1400" dirty="0"/>
          </a:p>
          <a:p>
            <a:r>
              <a:rPr lang="en-US" sz="1400" dirty="0"/>
              <a:t>. list in 1/5</a:t>
            </a:r>
          </a:p>
          <a:p>
            <a:endParaRPr lang="en-US" sz="1400" dirty="0"/>
          </a:p>
          <a:p>
            <a:r>
              <a:rPr lang="en-US" sz="1400" dirty="0"/>
              <a:t>+----------------------------------+</a:t>
            </a:r>
          </a:p>
          <a:p>
            <a:r>
              <a:rPr lang="en-US" sz="1400" dirty="0"/>
              <a:t>v1   cars   </a:t>
            </a:r>
            <a:r>
              <a:rPr lang="en-US" sz="1400" dirty="0" err="1"/>
              <a:t>travel~e</a:t>
            </a:r>
            <a:r>
              <a:rPr lang="en-US" sz="1400" dirty="0"/>
              <a:t>   highway </a:t>
            </a:r>
          </a:p>
          <a:p>
            <a:r>
              <a:rPr lang="en-US" sz="1400" dirty="0"/>
              <a:t>----------------------------------</a:t>
            </a:r>
          </a:p>
          <a:p>
            <a:r>
              <a:rPr lang="en-US" sz="1400" dirty="0"/>
              <a:t>1.  1153      0   18.31223    Roscoe </a:t>
            </a:r>
          </a:p>
          <a:p>
            <a:r>
              <a:rPr lang="en-US" sz="1400" dirty="0"/>
              <a:t>2.  1532      0   15.03788    Roscoe </a:t>
            </a:r>
          </a:p>
          <a:p>
            <a:r>
              <a:rPr lang="en-US" sz="1400" dirty="0"/>
              <a:t>3.  1321      0   15.07491    Roscoe </a:t>
            </a:r>
          </a:p>
          <a:p>
            <a:r>
              <a:rPr lang="en-US" sz="1400" dirty="0"/>
              <a:t>4.   170      0   18.04261      Robb </a:t>
            </a:r>
          </a:p>
          <a:p>
            <a:r>
              <a:rPr lang="en-US" sz="1400" dirty="0"/>
              <a:t>5.   822      0    12.8783   Jemison </a:t>
            </a:r>
          </a:p>
          <a:p>
            <a:r>
              <a:rPr lang="en-US" sz="1400" dirty="0"/>
              <a:t>+----------------------------------+</a:t>
            </a:r>
          </a:p>
          <a:p>
            <a:endParaRPr lang="en-US" sz="1400" dirty="0"/>
          </a:p>
          <a:p>
            <a:r>
              <a:rPr lang="en-US" sz="1400" dirty="0"/>
              <a:t>. list in -5/L</a:t>
            </a:r>
          </a:p>
          <a:p>
            <a:endParaRPr lang="en-US" sz="1400" dirty="0"/>
          </a:p>
          <a:p>
            <a:r>
              <a:rPr lang="en-US" sz="1400" dirty="0"/>
              <a:t>+----------------------------------+</a:t>
            </a:r>
          </a:p>
          <a:p>
            <a:r>
              <a:rPr lang="en-US" sz="1400" dirty="0"/>
              <a:t>v1   cars   </a:t>
            </a:r>
            <a:r>
              <a:rPr lang="en-US" sz="1400" dirty="0" err="1"/>
              <a:t>travel~e</a:t>
            </a:r>
            <a:r>
              <a:rPr lang="en-US" sz="1400" dirty="0"/>
              <a:t>   highway </a:t>
            </a:r>
          </a:p>
          <a:p>
            <a:r>
              <a:rPr lang="en-US" sz="1400" dirty="0"/>
              <a:t>----------------------------------</a:t>
            </a:r>
          </a:p>
          <a:p>
            <a:r>
              <a:rPr lang="en-US" sz="1400" dirty="0"/>
              <a:t>1670.   220   1170   57.35289      Robb </a:t>
            </a:r>
          </a:p>
          <a:p>
            <a:r>
              <a:rPr lang="en-US" sz="1400" dirty="0"/>
              <a:t>1671.   253   1190   45.25637      Robb </a:t>
            </a:r>
          </a:p>
          <a:p>
            <a:r>
              <a:rPr lang="en-US" sz="1400" dirty="0"/>
              <a:t>1672.   554   1210   55.85953   Clarion </a:t>
            </a:r>
          </a:p>
          <a:p>
            <a:r>
              <a:rPr lang="en-US" sz="1400" dirty="0"/>
              <a:t>1673.  1390   1220   54.14872    Roscoe </a:t>
            </a:r>
          </a:p>
          <a:p>
            <a:r>
              <a:rPr lang="en-US" sz="1400" dirty="0"/>
              <a:t>1674.    59   1230   47.82588    Roscoe </a:t>
            </a:r>
          </a:p>
          <a:p>
            <a:r>
              <a:rPr lang="en-US" sz="1400" dirty="0"/>
              <a:t>+----------------------------------+</a:t>
            </a:r>
          </a:p>
          <a:p>
            <a:endParaRPr lang="en-US" dirty="0"/>
          </a:p>
          <a:p>
            <a:endParaRPr lang="en-US" dirty="0"/>
          </a:p>
          <a:p>
            <a:endParaRPr lang="en-US" dirty="0"/>
          </a:p>
        </p:txBody>
      </p:sp>
    </p:spTree>
    <p:extLst>
      <p:ext uri="{BB962C8B-B14F-4D97-AF65-F5344CB8AC3E}">
        <p14:creationId xmlns:p14="http://schemas.microsoft.com/office/powerpoint/2010/main" val="29522539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458200" cy="1143000"/>
          </a:xfrm>
        </p:spPr>
        <p:txBody>
          <a:bodyPr>
            <a:normAutofit fontScale="90000"/>
          </a:bodyPr>
          <a:lstStyle/>
          <a:p>
            <a:r>
              <a:rPr lang="en-US" dirty="0"/>
              <a:t>Conditional statements</a:t>
            </a:r>
            <a:br>
              <a:rPr lang="en-US" dirty="0"/>
            </a:br>
            <a:r>
              <a:rPr lang="en-US" dirty="0"/>
              <a:t>and working with strings </a:t>
            </a:r>
            <a:br>
              <a:rPr lang="en-US" dirty="0"/>
            </a:br>
            <a:r>
              <a:rPr lang="en-US" dirty="0"/>
              <a:t>(if, and (&amp;), or (|), ==, != )</a:t>
            </a:r>
          </a:p>
        </p:txBody>
      </p:sp>
      <p:sp>
        <p:nvSpPr>
          <p:cNvPr id="3" name="Content Placeholder 2"/>
          <p:cNvSpPr>
            <a:spLocks noGrp="1"/>
          </p:cNvSpPr>
          <p:nvPr>
            <p:ph idx="1"/>
          </p:nvPr>
        </p:nvSpPr>
        <p:spPr>
          <a:xfrm>
            <a:off x="457200" y="2560637"/>
            <a:ext cx="8229600" cy="4525963"/>
          </a:xfrm>
        </p:spPr>
        <p:txBody>
          <a:bodyPr>
            <a:noAutofit/>
          </a:bodyPr>
          <a:lstStyle/>
          <a:p>
            <a:pPr marL="0" indent="0">
              <a:buNone/>
            </a:pPr>
            <a:r>
              <a:rPr lang="en-US" sz="2000" dirty="0"/>
              <a:t>	</a:t>
            </a:r>
          </a:p>
          <a:p>
            <a:pPr marL="0" indent="0">
              <a:buNone/>
            </a:pPr>
            <a:r>
              <a:rPr lang="en-US" sz="2000" dirty="0"/>
              <a:t>	sum </a:t>
            </a:r>
            <a:r>
              <a:rPr lang="en-US" sz="2000" dirty="0" err="1"/>
              <a:t>traveltime</a:t>
            </a:r>
            <a:r>
              <a:rPr lang="en-US" sz="2000" dirty="0"/>
              <a:t> if cars &lt; 100</a:t>
            </a:r>
          </a:p>
          <a:p>
            <a:pPr marL="0" indent="0">
              <a:buNone/>
            </a:pPr>
            <a:r>
              <a:rPr lang="en-US" sz="2000" dirty="0"/>
              <a:t>	mean </a:t>
            </a:r>
            <a:r>
              <a:rPr lang="en-US" sz="2000" dirty="0" err="1"/>
              <a:t>traveltime</a:t>
            </a:r>
            <a:r>
              <a:rPr lang="en-US" sz="2000" dirty="0"/>
              <a:t> if cars &gt; 150 &amp; cars &lt; 200</a:t>
            </a:r>
          </a:p>
          <a:p>
            <a:pPr marL="0" indent="0">
              <a:buNone/>
            </a:pPr>
            <a:r>
              <a:rPr lang="en-US" sz="2000" dirty="0"/>
              <a:t>	</a:t>
            </a:r>
            <a:r>
              <a:rPr lang="en-US" sz="2000" dirty="0" err="1"/>
              <a:t>reg</a:t>
            </a:r>
            <a:r>
              <a:rPr lang="en-US" sz="2000" dirty="0"/>
              <a:t> </a:t>
            </a:r>
            <a:r>
              <a:rPr lang="en-US" sz="2000" dirty="0" err="1"/>
              <a:t>traveltime</a:t>
            </a:r>
            <a:r>
              <a:rPr lang="en-US" sz="2000" dirty="0"/>
              <a:t> cars if highway !=“</a:t>
            </a:r>
            <a:r>
              <a:rPr lang="en-US" sz="2000" dirty="0" err="1"/>
              <a:t>SqHill</a:t>
            </a:r>
            <a:r>
              <a:rPr lang="en-US" sz="2000" dirty="0"/>
              <a:t>” </a:t>
            </a:r>
          </a:p>
          <a:p>
            <a:pPr marL="0" indent="0">
              <a:buNone/>
            </a:pPr>
            <a:r>
              <a:rPr lang="en-US" sz="2000" dirty="0"/>
              <a:t>	sum </a:t>
            </a:r>
            <a:r>
              <a:rPr lang="en-US" sz="2000" dirty="0" err="1"/>
              <a:t>traveltime</a:t>
            </a:r>
            <a:r>
              <a:rPr lang="en-US" sz="2000" dirty="0"/>
              <a:t> if highway ==“</a:t>
            </a:r>
            <a:r>
              <a:rPr lang="en-US" sz="2000" dirty="0" err="1"/>
              <a:t>SqHill</a:t>
            </a:r>
            <a:r>
              <a:rPr lang="en-US" sz="2000" dirty="0"/>
              <a:t>” | highway == “Clarion”</a:t>
            </a:r>
          </a:p>
          <a:p>
            <a:pPr marL="0" indent="0">
              <a:buNone/>
            </a:pPr>
            <a:r>
              <a:rPr lang="en-US" sz="2000" dirty="0"/>
              <a:t>	list </a:t>
            </a:r>
            <a:r>
              <a:rPr lang="en-US" sz="2000" dirty="0" err="1"/>
              <a:t>traveltime</a:t>
            </a:r>
            <a:r>
              <a:rPr lang="en-US" sz="2000" dirty="0"/>
              <a:t> if highway ==“</a:t>
            </a:r>
            <a:r>
              <a:rPr lang="en-US" sz="2000" dirty="0" err="1"/>
              <a:t>SqHill</a:t>
            </a:r>
            <a:r>
              <a:rPr lang="en-US" sz="2000" dirty="0"/>
              <a:t>” &amp; cars &gt; 400</a:t>
            </a:r>
          </a:p>
          <a:p>
            <a:pPr marL="0" indent="0">
              <a:buNone/>
            </a:pPr>
            <a:r>
              <a:rPr lang="en-US" sz="1600" dirty="0"/>
              <a:t>	</a:t>
            </a:r>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33545166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new variables</a:t>
            </a:r>
          </a:p>
        </p:txBody>
      </p:sp>
      <p:sp>
        <p:nvSpPr>
          <p:cNvPr id="3" name="Content Placeholder 2"/>
          <p:cNvSpPr>
            <a:spLocks noGrp="1"/>
          </p:cNvSpPr>
          <p:nvPr>
            <p:ph idx="1"/>
          </p:nvPr>
        </p:nvSpPr>
        <p:spPr/>
        <p:txBody>
          <a:bodyPr>
            <a:normAutofit fontScale="62500" lnSpcReduction="20000"/>
          </a:bodyPr>
          <a:lstStyle/>
          <a:p>
            <a:r>
              <a:rPr lang="en-US" dirty="0"/>
              <a:t>gen: simple transformations of other variables</a:t>
            </a:r>
          </a:p>
          <a:p>
            <a:pPr marL="457200" lvl="1" indent="0">
              <a:buNone/>
            </a:pPr>
            <a:r>
              <a:rPr lang="en-US" dirty="0"/>
              <a:t>	gen </a:t>
            </a:r>
            <a:r>
              <a:rPr lang="en-US" dirty="0" err="1"/>
              <a:t>travelsq</a:t>
            </a:r>
            <a:r>
              <a:rPr lang="en-US" dirty="0"/>
              <a:t> = traveltime^2</a:t>
            </a:r>
          </a:p>
          <a:p>
            <a:endParaRPr lang="en-US" dirty="0"/>
          </a:p>
          <a:p>
            <a:r>
              <a:rPr lang="en-US" dirty="0"/>
              <a:t>What if you mess up making a variable and want to recreate it? </a:t>
            </a:r>
            <a:r>
              <a:rPr lang="en-US" dirty="0" err="1"/>
              <a:t>Eg</a:t>
            </a:r>
            <a:r>
              <a:rPr lang="en-US" dirty="0"/>
              <a:t>. You want </a:t>
            </a:r>
            <a:r>
              <a:rPr lang="en-US" dirty="0" err="1"/>
              <a:t>travelsq</a:t>
            </a:r>
            <a:r>
              <a:rPr lang="en-US" dirty="0"/>
              <a:t> to be ½*traveltime^2</a:t>
            </a:r>
          </a:p>
          <a:p>
            <a:pPr marL="0" indent="0">
              <a:buNone/>
            </a:pPr>
            <a:r>
              <a:rPr lang="en-US" dirty="0"/>
              <a:t>	</a:t>
            </a:r>
            <a:r>
              <a:rPr lang="en-US" sz="3100" dirty="0"/>
              <a:t>drop </a:t>
            </a:r>
            <a:r>
              <a:rPr lang="en-US" sz="3100" dirty="0" err="1"/>
              <a:t>travelsq</a:t>
            </a:r>
            <a:endParaRPr lang="en-US" sz="3100" dirty="0"/>
          </a:p>
          <a:p>
            <a:pPr marL="0" lvl="1" indent="0">
              <a:buNone/>
            </a:pPr>
            <a:r>
              <a:rPr lang="en-US" dirty="0"/>
              <a:t>	gen </a:t>
            </a:r>
            <a:r>
              <a:rPr lang="en-US" dirty="0" err="1"/>
              <a:t>travelsq</a:t>
            </a:r>
            <a:r>
              <a:rPr lang="en-US" dirty="0"/>
              <a:t> = (1/2)* traveltime^2</a:t>
            </a:r>
          </a:p>
          <a:p>
            <a:pPr marL="0" lvl="1" indent="0">
              <a:buNone/>
            </a:pPr>
            <a:endParaRPr lang="en-US" dirty="0"/>
          </a:p>
          <a:p>
            <a:pPr marL="0" lvl="1" indent="0">
              <a:buNone/>
            </a:pPr>
            <a:r>
              <a:rPr lang="en-US" dirty="0"/>
              <a:t>Can combine gen with logical statements :</a:t>
            </a:r>
          </a:p>
          <a:p>
            <a:pPr marL="0" lvl="1" indent="0">
              <a:buNone/>
            </a:pPr>
            <a:r>
              <a:rPr lang="en-US" dirty="0"/>
              <a:t>gen </a:t>
            </a:r>
            <a:r>
              <a:rPr lang="en-US" dirty="0" err="1"/>
              <a:t>toocrowded</a:t>
            </a:r>
            <a:r>
              <a:rPr lang="en-US" dirty="0"/>
              <a:t> = (cars&gt;400)</a:t>
            </a:r>
          </a:p>
          <a:p>
            <a:pPr marL="0" lvl="1" indent="0">
              <a:buNone/>
            </a:pPr>
            <a:endParaRPr lang="en-US" dirty="0"/>
          </a:p>
          <a:p>
            <a:pPr marL="0" lvl="1" indent="0">
              <a:buNone/>
            </a:pPr>
            <a:r>
              <a:rPr lang="en-US" dirty="0"/>
              <a:t>Using your new variable: </a:t>
            </a:r>
          </a:p>
          <a:p>
            <a:pPr marL="0" lvl="1" indent="0">
              <a:buNone/>
            </a:pPr>
            <a:r>
              <a:rPr lang="en-US" dirty="0" err="1"/>
              <a:t>reg</a:t>
            </a:r>
            <a:r>
              <a:rPr lang="en-US" dirty="0"/>
              <a:t> </a:t>
            </a:r>
            <a:r>
              <a:rPr lang="en-US" dirty="0" err="1"/>
              <a:t>traveltime</a:t>
            </a:r>
            <a:r>
              <a:rPr lang="en-US" dirty="0"/>
              <a:t> cars if </a:t>
            </a:r>
            <a:r>
              <a:rPr lang="en-US" dirty="0" err="1"/>
              <a:t>toocrowded</a:t>
            </a:r>
            <a:endParaRPr lang="en-US" dirty="0"/>
          </a:p>
          <a:p>
            <a:pPr marL="0" lvl="1" indent="0">
              <a:buNone/>
            </a:pPr>
            <a:r>
              <a:rPr lang="en-US" dirty="0" err="1"/>
              <a:t>reg</a:t>
            </a:r>
            <a:r>
              <a:rPr lang="en-US" dirty="0"/>
              <a:t> </a:t>
            </a:r>
            <a:r>
              <a:rPr lang="en-US" dirty="0" err="1"/>
              <a:t>traveltime</a:t>
            </a:r>
            <a:r>
              <a:rPr lang="en-US" dirty="0"/>
              <a:t> cars if !</a:t>
            </a:r>
            <a:r>
              <a:rPr lang="en-US" dirty="0" err="1"/>
              <a:t>toocrowded</a:t>
            </a:r>
            <a:endParaRPr lang="en-US" dirty="0"/>
          </a:p>
          <a:p>
            <a:pPr marL="0" lvl="1" indent="0">
              <a:buNone/>
            </a:pPr>
            <a:r>
              <a:rPr lang="en-US" dirty="0" err="1"/>
              <a:t>reg</a:t>
            </a:r>
            <a:r>
              <a:rPr lang="en-US" dirty="0"/>
              <a:t> </a:t>
            </a:r>
            <a:r>
              <a:rPr lang="en-US" dirty="0" err="1"/>
              <a:t>traveltime</a:t>
            </a:r>
            <a:r>
              <a:rPr lang="en-US" dirty="0"/>
              <a:t> </a:t>
            </a:r>
            <a:r>
              <a:rPr lang="en-US" dirty="0" err="1"/>
              <a:t>toocrowded</a:t>
            </a:r>
            <a:r>
              <a:rPr lang="en-US" dirty="0"/>
              <a:t> </a:t>
            </a:r>
          </a:p>
          <a:p>
            <a:pPr marL="0" lvl="1" indent="0">
              <a:buNone/>
            </a:pPr>
            <a:endParaRPr lang="en-US" dirty="0"/>
          </a:p>
          <a:p>
            <a:pPr marL="0" indent="0">
              <a:buNone/>
            </a:pPr>
            <a:endParaRPr lang="en-US" dirty="0"/>
          </a:p>
        </p:txBody>
      </p:sp>
    </p:spTree>
    <p:extLst>
      <p:ext uri="{BB962C8B-B14F-4D97-AF65-F5344CB8AC3E}">
        <p14:creationId xmlns:p14="http://schemas.microsoft.com/office/powerpoint/2010/main" val="24752223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Graphing</a:t>
            </a:r>
          </a:p>
        </p:txBody>
      </p:sp>
      <p:sp>
        <p:nvSpPr>
          <p:cNvPr id="3" name="Content Placeholder 2"/>
          <p:cNvSpPr>
            <a:spLocks noGrp="1"/>
          </p:cNvSpPr>
          <p:nvPr>
            <p:ph idx="1"/>
          </p:nvPr>
        </p:nvSpPr>
        <p:spPr>
          <a:xfrm>
            <a:off x="457200" y="1219200"/>
            <a:ext cx="8229600" cy="4525963"/>
          </a:xfrm>
        </p:spPr>
        <p:txBody>
          <a:bodyPr>
            <a:noAutofit/>
          </a:bodyPr>
          <a:lstStyle/>
          <a:p>
            <a:pPr marL="0" indent="0">
              <a:buNone/>
            </a:pPr>
            <a:endParaRPr lang="en-US" sz="1800" dirty="0"/>
          </a:p>
          <a:p>
            <a:pPr marL="0" indent="0">
              <a:buNone/>
            </a:pPr>
            <a:endParaRPr lang="en-US" sz="1800" b="1" dirty="0"/>
          </a:p>
          <a:p>
            <a:pPr marL="0" indent="0">
              <a:buNone/>
            </a:pPr>
            <a:r>
              <a:rPr lang="en-US" sz="1800" dirty="0"/>
              <a:t>Comparing two subgroups:</a:t>
            </a:r>
          </a:p>
          <a:p>
            <a:pPr marL="0" indent="0">
              <a:buNone/>
            </a:pPr>
            <a:r>
              <a:rPr lang="en-US" sz="1800" dirty="0"/>
              <a:t> </a:t>
            </a:r>
            <a:r>
              <a:rPr lang="en-US" sz="1800" b="1" dirty="0" err="1"/>
              <a:t>twoway</a:t>
            </a:r>
            <a:r>
              <a:rPr lang="en-US" sz="1800" b="1" dirty="0"/>
              <a:t> (scatter </a:t>
            </a:r>
            <a:r>
              <a:rPr lang="en-US" sz="1800" b="1" dirty="0" err="1"/>
              <a:t>traveltime</a:t>
            </a:r>
            <a:r>
              <a:rPr lang="en-US" sz="1800" b="1" dirty="0"/>
              <a:t> cars if </a:t>
            </a:r>
            <a:r>
              <a:rPr lang="en-US" sz="1800" b="1" dirty="0" err="1"/>
              <a:t>toocrowded</a:t>
            </a:r>
            <a:r>
              <a:rPr lang="en-US" sz="1800" b="1" dirty="0"/>
              <a:t>) (scatter </a:t>
            </a:r>
            <a:r>
              <a:rPr lang="en-US" sz="1800" b="1" dirty="0" err="1"/>
              <a:t>traveltime</a:t>
            </a:r>
            <a:r>
              <a:rPr lang="en-US" sz="1800" b="1" dirty="0"/>
              <a:t> cars if !</a:t>
            </a:r>
            <a:r>
              <a:rPr lang="en-US" sz="1800" b="1" dirty="0" err="1"/>
              <a:t>toocrowded</a:t>
            </a:r>
            <a:r>
              <a:rPr lang="en-US" sz="1800" b="1" dirty="0"/>
              <a:t>) </a:t>
            </a:r>
          </a:p>
          <a:p>
            <a:pPr marL="0" indent="0">
              <a:buNone/>
            </a:pPr>
            <a:r>
              <a:rPr lang="en-US" sz="1800" b="1" dirty="0" err="1"/>
              <a:t>twoway</a:t>
            </a:r>
            <a:r>
              <a:rPr lang="en-US" sz="1800" b="1" dirty="0"/>
              <a:t> (scatter </a:t>
            </a:r>
            <a:r>
              <a:rPr lang="en-US" sz="1800" b="1" dirty="0" err="1"/>
              <a:t>traveltime</a:t>
            </a:r>
            <a:r>
              <a:rPr lang="en-US" sz="1800" b="1" dirty="0"/>
              <a:t> cars if highway==“Roscoe”) (scatter </a:t>
            </a:r>
            <a:r>
              <a:rPr lang="en-US" sz="1800" b="1" dirty="0" err="1"/>
              <a:t>traveltime</a:t>
            </a:r>
            <a:r>
              <a:rPr lang="en-US" sz="1800" b="1" dirty="0"/>
              <a:t> cars if highway==“Robb”) </a:t>
            </a:r>
          </a:p>
          <a:p>
            <a:pPr marL="0" indent="0">
              <a:buNone/>
            </a:pPr>
            <a:endParaRPr lang="en-US" sz="1800" b="1" dirty="0"/>
          </a:p>
          <a:p>
            <a:pPr marL="0" indent="0">
              <a:buNone/>
            </a:pPr>
            <a:r>
              <a:rPr lang="en-US" sz="1800" dirty="0"/>
              <a:t>Comparing two version of </a:t>
            </a:r>
            <a:r>
              <a:rPr lang="en-US" sz="1800" dirty="0" err="1"/>
              <a:t>traveltime</a:t>
            </a:r>
            <a:r>
              <a:rPr lang="en-US" sz="1800" dirty="0"/>
              <a:t>:</a:t>
            </a:r>
          </a:p>
          <a:p>
            <a:pPr marL="0" indent="0">
              <a:buNone/>
            </a:pPr>
            <a:r>
              <a:rPr lang="en-US" sz="1800" b="1" dirty="0" err="1"/>
              <a:t>twoway</a:t>
            </a:r>
            <a:r>
              <a:rPr lang="en-US" sz="1800" b="1" dirty="0"/>
              <a:t> (scatter </a:t>
            </a:r>
            <a:r>
              <a:rPr lang="en-US" sz="1800" b="1" dirty="0" err="1"/>
              <a:t>traveltime</a:t>
            </a:r>
            <a:r>
              <a:rPr lang="en-US" sz="1800" b="1" dirty="0"/>
              <a:t> cars) (scatter </a:t>
            </a:r>
            <a:r>
              <a:rPr lang="en-US" sz="1800" b="1" dirty="0" err="1"/>
              <a:t>travelsq</a:t>
            </a:r>
            <a:r>
              <a:rPr lang="en-US" sz="1800" b="1" dirty="0"/>
              <a:t> cars) </a:t>
            </a:r>
            <a:endParaRPr lang="en-US" sz="1800" dirty="0"/>
          </a:p>
          <a:p>
            <a:pPr marL="0" indent="0">
              <a:buNone/>
            </a:pPr>
            <a:r>
              <a:rPr lang="en-US" sz="1800" dirty="0"/>
              <a:t>How to save your graphs?  </a:t>
            </a:r>
          </a:p>
          <a:p>
            <a:pPr marL="0" indent="0">
              <a:buNone/>
            </a:pPr>
            <a:r>
              <a:rPr lang="en-US" sz="1800" dirty="0"/>
              <a:t>File– Save As – (I usually do .</a:t>
            </a:r>
            <a:r>
              <a:rPr lang="en-US" sz="1800" dirty="0" err="1"/>
              <a:t>pdf</a:t>
            </a:r>
            <a:r>
              <a:rPr lang="en-US" sz="1800" dirty="0"/>
              <a:t>)</a:t>
            </a:r>
          </a:p>
          <a:p>
            <a:pPr marL="0" indent="0">
              <a:buNone/>
            </a:pPr>
            <a:r>
              <a:rPr lang="en-US" sz="1800" dirty="0"/>
              <a:t>Or: Win users: right click and click Copy and then paste into your word doc. </a:t>
            </a:r>
          </a:p>
          <a:p>
            <a:pPr marL="0" indent="0">
              <a:buNone/>
            </a:pPr>
            <a:endParaRPr lang="en-US" sz="1800" dirty="0"/>
          </a:p>
        </p:txBody>
      </p:sp>
    </p:spTree>
    <p:extLst>
      <p:ext uri="{BB962C8B-B14F-4D97-AF65-F5344CB8AC3E}">
        <p14:creationId xmlns:p14="http://schemas.microsoft.com/office/powerpoint/2010/main" val="157083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today’s training camp works</a:t>
            </a:r>
          </a:p>
        </p:txBody>
      </p:sp>
      <p:sp>
        <p:nvSpPr>
          <p:cNvPr id="3" name="Content Placeholder 2"/>
          <p:cNvSpPr>
            <a:spLocks noGrp="1"/>
          </p:cNvSpPr>
          <p:nvPr>
            <p:ph idx="1"/>
          </p:nvPr>
        </p:nvSpPr>
        <p:spPr/>
        <p:txBody>
          <a:bodyPr>
            <a:normAutofit fontScale="70000" lnSpcReduction="20000"/>
          </a:bodyPr>
          <a:lstStyle/>
          <a:p>
            <a:r>
              <a:rPr lang="en-US" dirty="0"/>
              <a:t>Data - Lecture (&lt;1hr)– Exercise (10 mins) – Review the exercise (5-10 mins)</a:t>
            </a:r>
          </a:p>
          <a:p>
            <a:endParaRPr lang="en-US" dirty="0"/>
          </a:p>
          <a:p>
            <a:r>
              <a:rPr lang="en-US" dirty="0"/>
              <a:t>You have the slides </a:t>
            </a:r>
            <a:r>
              <a:rPr lang="en-US" dirty="0" smtClean="0"/>
              <a:t>on </a:t>
            </a:r>
            <a:r>
              <a:rPr lang="en-US" dirty="0"/>
              <a:t>your computer, so you can always go back / make notes, etc. </a:t>
            </a:r>
          </a:p>
          <a:p>
            <a:endParaRPr lang="en-US" dirty="0"/>
          </a:p>
          <a:p>
            <a:r>
              <a:rPr lang="en-US" dirty="0"/>
              <a:t>Ask questions! There is no dumb question, this </a:t>
            </a:r>
            <a:r>
              <a:rPr lang="en-US" b="1" u="sng" dirty="0"/>
              <a:t>is</a:t>
            </a:r>
            <a:r>
              <a:rPr lang="en-US" dirty="0"/>
              <a:t> a refresher workshop so forgetting basic stuff is totally okay. In completing exercise feel free to ask your neighbors/TAs/instructor for help.</a:t>
            </a:r>
          </a:p>
          <a:p>
            <a:pPr marL="0" indent="0">
              <a:buNone/>
            </a:pPr>
            <a:endParaRPr lang="en-US" dirty="0"/>
          </a:p>
          <a:p>
            <a:r>
              <a:rPr lang="en-US" dirty="0"/>
              <a:t>Please don’t browse the internet/ phone for unrelated stuff. If you are waiting for others to finish, see if anyone near you needs help, or try new things with STATA. </a:t>
            </a:r>
          </a:p>
        </p:txBody>
      </p:sp>
    </p:spTree>
    <p:extLst>
      <p:ext uri="{BB962C8B-B14F-4D97-AF65-F5344CB8AC3E}">
        <p14:creationId xmlns:p14="http://schemas.microsoft.com/office/powerpoint/2010/main" val="41158469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Exercise 3</a:t>
            </a:r>
          </a:p>
        </p:txBody>
      </p:sp>
      <p:sp>
        <p:nvSpPr>
          <p:cNvPr id="3" name="Content Placeholder 2"/>
          <p:cNvSpPr>
            <a:spLocks noGrp="1"/>
          </p:cNvSpPr>
          <p:nvPr>
            <p:ph idx="1"/>
          </p:nvPr>
        </p:nvSpPr>
        <p:spPr/>
        <p:txBody>
          <a:bodyPr/>
          <a:lstStyle/>
          <a:p>
            <a:r>
              <a:rPr lang="en-US" dirty="0"/>
              <a:t>Any questions</a:t>
            </a:r>
            <a:r>
              <a:rPr lang="en-US" dirty="0" smtClean="0"/>
              <a:t>?</a:t>
            </a:r>
          </a:p>
          <a:p>
            <a:endParaRPr lang="en-US" dirty="0"/>
          </a:p>
          <a:p>
            <a:endParaRPr lang="en-US" dirty="0"/>
          </a:p>
        </p:txBody>
      </p:sp>
    </p:spTree>
    <p:extLst>
      <p:ext uri="{BB962C8B-B14F-4D97-AF65-F5344CB8AC3E}">
        <p14:creationId xmlns:p14="http://schemas.microsoft.com/office/powerpoint/2010/main" val="22539396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 to the Race!</a:t>
            </a:r>
            <a:br>
              <a:rPr lang="en-US" dirty="0"/>
            </a:br>
            <a:endParaRPr lang="en-US" dirty="0"/>
          </a:p>
        </p:txBody>
      </p:sp>
      <p:sp>
        <p:nvSpPr>
          <p:cNvPr id="3" name="Content Placeholder 2"/>
          <p:cNvSpPr>
            <a:spLocks noGrp="1"/>
          </p:cNvSpPr>
          <p:nvPr>
            <p:ph idx="1"/>
          </p:nvPr>
        </p:nvSpPr>
        <p:spPr>
          <a:xfrm>
            <a:off x="533400" y="1905000"/>
            <a:ext cx="8229600" cy="3078163"/>
          </a:xfrm>
        </p:spPr>
        <p:txBody>
          <a:bodyPr>
            <a:noAutofit/>
          </a:bodyPr>
          <a:lstStyle/>
          <a:p>
            <a:endParaRPr lang="en-US" sz="2000" dirty="0"/>
          </a:p>
          <a:p>
            <a:r>
              <a:rPr lang="en-US" sz="2000" dirty="0"/>
              <a:t>Show Race Packet Materials. </a:t>
            </a:r>
          </a:p>
          <a:p>
            <a:r>
              <a:rPr lang="en-US" sz="2000" dirty="0"/>
              <a:t>Tomorrow: you will absolutely need your computer.</a:t>
            </a:r>
          </a:p>
          <a:p>
            <a:r>
              <a:rPr lang="en-US" sz="2000" dirty="0"/>
              <a:t>You will be coding and thinking and racing from room to room, so make sure you are comfortable.</a:t>
            </a:r>
          </a:p>
          <a:p>
            <a:pPr lvl="0"/>
            <a:r>
              <a:rPr lang="en-US" sz="2000" dirty="0"/>
              <a:t>There will be 10</a:t>
            </a:r>
            <a:r>
              <a:rPr lang="en-US" sz="2000" b="1" dirty="0"/>
              <a:t> clues</a:t>
            </a:r>
            <a:r>
              <a:rPr lang="en-US" sz="2000" dirty="0"/>
              <a:t>. Solving each </a:t>
            </a:r>
            <a:r>
              <a:rPr lang="en-US" sz="2000" dirty="0" smtClean="0"/>
              <a:t>clue in  three tries or less </a:t>
            </a:r>
            <a:r>
              <a:rPr lang="en-US" sz="2000" dirty="0"/>
              <a:t>will earn your team 1 point. The team with the highest number of points wins the race. </a:t>
            </a:r>
            <a:r>
              <a:rPr lang="en-US" sz="2000" b="1" dirty="0"/>
              <a:t>Ties </a:t>
            </a:r>
            <a:r>
              <a:rPr lang="en-US" sz="2000" dirty="0"/>
              <a:t>are broken by how quickly you complete the race. </a:t>
            </a:r>
          </a:p>
          <a:p>
            <a:pPr lvl="0"/>
            <a:r>
              <a:rPr lang="en-US" sz="2000" dirty="0"/>
              <a:t>There will be Roadblocks. In Roadblocks each person in the team must solve a puzzle individually. The point will only be given if both team members </a:t>
            </a:r>
            <a:r>
              <a:rPr lang="en-US" sz="2000" dirty="0" smtClean="0"/>
              <a:t>successfully </a:t>
            </a:r>
            <a:r>
              <a:rPr lang="en-US" sz="2000" dirty="0"/>
              <a:t>solve their puzzle. </a:t>
            </a:r>
          </a:p>
        </p:txBody>
      </p:sp>
    </p:spTree>
    <p:extLst>
      <p:ext uri="{BB962C8B-B14F-4D97-AF65-F5344CB8AC3E}">
        <p14:creationId xmlns:p14="http://schemas.microsoft.com/office/powerpoint/2010/main" val="38573817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win?</a:t>
            </a:r>
          </a:p>
        </p:txBody>
      </p:sp>
      <p:sp>
        <p:nvSpPr>
          <p:cNvPr id="3" name="Content Placeholder 2"/>
          <p:cNvSpPr>
            <a:spLocks noGrp="1"/>
          </p:cNvSpPr>
          <p:nvPr>
            <p:ph idx="1"/>
          </p:nvPr>
        </p:nvSpPr>
        <p:spPr/>
        <p:txBody>
          <a:bodyPr>
            <a:normAutofit fontScale="85000" lnSpcReduction="10000"/>
          </a:bodyPr>
          <a:lstStyle/>
          <a:p>
            <a:r>
              <a:rPr lang="en-US" dirty="0"/>
              <a:t>Review all the material tonight with your teammate and decide on how you want to handle roadblocks and other scenarios. The math will be simple but will require creative applications. </a:t>
            </a:r>
          </a:p>
          <a:p>
            <a:r>
              <a:rPr lang="en-US" dirty="0" err="1"/>
              <a:t>Stata</a:t>
            </a:r>
            <a:r>
              <a:rPr lang="en-US" dirty="0"/>
              <a:t> commands: You MUST get familiar with all the commands we did today.</a:t>
            </a:r>
          </a:p>
          <a:p>
            <a:r>
              <a:rPr lang="en-US" dirty="0"/>
              <a:t>When getting your answers checked you can send just one person so one of you can continue working.</a:t>
            </a:r>
          </a:p>
          <a:p>
            <a:r>
              <a:rPr lang="en-US" dirty="0"/>
              <a:t>Tomorrow: you can setup starting from 12pm. We will distribute materials for the race at 1pm</a:t>
            </a:r>
          </a:p>
          <a:p>
            <a:r>
              <a:rPr lang="en-US" dirty="0"/>
              <a:t>On to work with your teammate!  (Group exercise)</a:t>
            </a:r>
          </a:p>
          <a:p>
            <a:endParaRPr lang="en-US" dirty="0"/>
          </a:p>
          <a:p>
            <a:endParaRPr lang="en-US" dirty="0"/>
          </a:p>
        </p:txBody>
      </p:sp>
    </p:spTree>
    <p:extLst>
      <p:ext uri="{BB962C8B-B14F-4D97-AF65-F5344CB8AC3E}">
        <p14:creationId xmlns:p14="http://schemas.microsoft.com/office/powerpoint/2010/main" val="32126369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done!</a:t>
            </a:r>
          </a:p>
        </p:txBody>
      </p:sp>
      <p:pic>
        <p:nvPicPr>
          <p:cNvPr id="4" name="Picture 3" descr="http://prevailingstyle.files.wordpress.com/2012/03/may-the-odds-ever-be-in-your-favor.jpg"/>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76400"/>
            <a:ext cx="5638800" cy="4751070"/>
          </a:xfrm>
          <a:prstGeom prst="rect">
            <a:avLst/>
          </a:prstGeom>
          <a:noFill/>
          <a:ln>
            <a:noFill/>
          </a:ln>
        </p:spPr>
      </p:pic>
    </p:spTree>
    <p:extLst>
      <p:ext uri="{BB962C8B-B14F-4D97-AF65-F5344CB8AC3E}">
        <p14:creationId xmlns:p14="http://schemas.microsoft.com/office/powerpoint/2010/main" val="3346940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57200"/>
            <a:ext cx="5638799" cy="1143000"/>
          </a:xfrm>
        </p:spPr>
        <p:txBody>
          <a:bodyPr>
            <a:noAutofit/>
          </a:bodyPr>
          <a:lstStyle/>
          <a:p>
            <a:r>
              <a:rPr lang="en-US" sz="3200" dirty="0"/>
              <a:t>Imagine you are an advisor to the mayor of Pittsburgh</a:t>
            </a:r>
          </a:p>
        </p:txBody>
      </p:sp>
      <p:sp>
        <p:nvSpPr>
          <p:cNvPr id="3" name="Content Placeholder 2"/>
          <p:cNvSpPr>
            <a:spLocks noGrp="1"/>
          </p:cNvSpPr>
          <p:nvPr>
            <p:ph idx="1"/>
          </p:nvPr>
        </p:nvSpPr>
        <p:spPr>
          <a:xfrm>
            <a:off x="457200" y="2484437"/>
            <a:ext cx="8229600" cy="4068763"/>
          </a:xfrm>
        </p:spPr>
        <p:txBody>
          <a:bodyPr>
            <a:normAutofit fontScale="77500" lnSpcReduction="20000"/>
          </a:bodyPr>
          <a:lstStyle/>
          <a:p>
            <a:r>
              <a:rPr lang="en-US" dirty="0"/>
              <a:t>He is wondering </a:t>
            </a:r>
            <a:r>
              <a:rPr lang="en-US" dirty="0" smtClean="0"/>
              <a:t>whether or not to approve </a:t>
            </a:r>
            <a:r>
              <a:rPr lang="en-US" dirty="0"/>
              <a:t>10 new businesses on a strip of a crowded highway: businesses bring </a:t>
            </a:r>
            <a:r>
              <a:rPr lang="en-US" dirty="0" smtClean="0"/>
              <a:t>jobs but worsen </a:t>
            </a:r>
            <a:r>
              <a:rPr lang="en-US" dirty="0"/>
              <a:t>congestion</a:t>
            </a:r>
          </a:p>
          <a:p>
            <a:pPr marL="0" indent="0">
              <a:buNone/>
            </a:pPr>
            <a:endParaRPr lang="en-US" dirty="0"/>
          </a:p>
          <a:p>
            <a:r>
              <a:rPr lang="en-US" dirty="0"/>
              <a:t>What you have to help you advise him: </a:t>
            </a:r>
          </a:p>
          <a:p>
            <a:pPr lvl="1"/>
            <a:r>
              <a:rPr lang="en-US" dirty="0"/>
              <a:t>Data on travel time on several highways given </a:t>
            </a:r>
            <a:r>
              <a:rPr lang="en-US" dirty="0" smtClean="0"/>
              <a:t>the number </a:t>
            </a:r>
            <a:r>
              <a:rPr lang="en-US" dirty="0"/>
              <a:t>of </a:t>
            </a:r>
            <a:r>
              <a:rPr lang="en-US" dirty="0" smtClean="0"/>
              <a:t>cars on the highway </a:t>
            </a:r>
            <a:r>
              <a:rPr lang="en-US" dirty="0"/>
              <a:t>(</a:t>
            </a:r>
            <a:r>
              <a:rPr lang="en-US" dirty="0" smtClean="0"/>
              <a:t>Cars.csv)</a:t>
            </a:r>
            <a:endParaRPr lang="en-US" dirty="0"/>
          </a:p>
          <a:p>
            <a:pPr lvl="1"/>
            <a:r>
              <a:rPr lang="en-US" dirty="0"/>
              <a:t>Data on number of cars given number of businesses along the highway (</a:t>
            </a:r>
            <a:r>
              <a:rPr lang="en-US" dirty="0" smtClean="0"/>
              <a:t>Business.csv)</a:t>
            </a:r>
            <a:endParaRPr lang="en-US" dirty="0"/>
          </a:p>
          <a:p>
            <a:pPr lvl="1"/>
            <a:r>
              <a:rPr lang="en-US" dirty="0"/>
              <a:t>Public opinion expert’s estimated relationship between business development, traffic congestion and support for city government</a:t>
            </a:r>
          </a:p>
        </p:txBody>
      </p:sp>
      <p:pic>
        <p:nvPicPr>
          <p:cNvPr id="36866" name="Picture 2" descr="https://www.gspia.pitt.edu/Portals/0/images/news/Peduto_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04800"/>
            <a:ext cx="2764631" cy="18430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781799" y="1752600"/>
            <a:ext cx="2231231" cy="369332"/>
          </a:xfrm>
          <a:prstGeom prst="rect">
            <a:avLst/>
          </a:prstGeom>
          <a:noFill/>
        </p:spPr>
        <p:txBody>
          <a:bodyPr wrap="square" rtlCol="0">
            <a:spAutoFit/>
          </a:bodyPr>
          <a:lstStyle/>
          <a:p>
            <a:r>
              <a:rPr lang="en-US" dirty="0" err="1">
                <a:solidFill>
                  <a:schemeClr val="bg1"/>
                </a:solidFill>
              </a:rPr>
              <a:t>Peduto</a:t>
            </a:r>
            <a:r>
              <a:rPr lang="en-US" dirty="0">
                <a:solidFill>
                  <a:schemeClr val="bg1"/>
                </a:solidFill>
              </a:rPr>
              <a:t>, GSPIA’11</a:t>
            </a:r>
          </a:p>
        </p:txBody>
      </p:sp>
    </p:spTree>
    <p:extLst>
      <p:ext uri="{BB962C8B-B14F-4D97-AF65-F5344CB8AC3E}">
        <p14:creationId xmlns:p14="http://schemas.microsoft.com/office/powerpoint/2010/main" val="4176565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Breaking down the question into mathematical concepts </a:t>
            </a:r>
          </a:p>
        </p:txBody>
      </p:sp>
      <p:sp>
        <p:nvSpPr>
          <p:cNvPr id="3" name="Content Placeholder 2"/>
          <p:cNvSpPr>
            <a:spLocks noGrp="1"/>
          </p:cNvSpPr>
          <p:nvPr>
            <p:ph idx="1"/>
          </p:nvPr>
        </p:nvSpPr>
        <p:spPr>
          <a:xfrm>
            <a:off x="457200" y="1798637"/>
            <a:ext cx="8229600" cy="4525963"/>
          </a:xfrm>
        </p:spPr>
        <p:txBody>
          <a:bodyPr>
            <a:normAutofit fontScale="92500" lnSpcReduction="20000"/>
          </a:bodyPr>
          <a:lstStyle/>
          <a:p>
            <a:pPr marL="514350" indent="-514350">
              <a:buFont typeface="+mj-lt"/>
              <a:buAutoNum type="arabicPeriod"/>
            </a:pPr>
            <a:r>
              <a:rPr lang="en-US" dirty="0"/>
              <a:t>how long does it take to travel the highway? (random variable)</a:t>
            </a:r>
          </a:p>
          <a:p>
            <a:pPr marL="514350" indent="-514350">
              <a:buFont typeface="+mj-lt"/>
              <a:buAutoNum type="arabicPeriod"/>
            </a:pPr>
            <a:r>
              <a:rPr lang="en-US" dirty="0"/>
              <a:t>how does the # </a:t>
            </a:r>
            <a:r>
              <a:rPr lang="en-US" dirty="0" smtClean="0"/>
              <a:t>(</a:t>
            </a:r>
            <a:r>
              <a:rPr lang="en-US" i="1" dirty="0" smtClean="0"/>
              <a:t>number</a:t>
            </a:r>
            <a:r>
              <a:rPr lang="en-US" dirty="0" smtClean="0"/>
              <a:t>) of </a:t>
            </a:r>
            <a:r>
              <a:rPr lang="en-US" dirty="0"/>
              <a:t>cars affect travel time? (correlation, linear regression, slope)</a:t>
            </a:r>
          </a:p>
          <a:p>
            <a:pPr marL="514350" indent="-514350">
              <a:buFont typeface="+mj-lt"/>
              <a:buAutoNum type="arabicPeriod"/>
            </a:pPr>
            <a:r>
              <a:rPr lang="en-US" dirty="0"/>
              <a:t>can adoption of a different traffic system reduce congestion? (simultaneous equations)</a:t>
            </a:r>
          </a:p>
          <a:p>
            <a:pPr marL="514350" indent="-514350">
              <a:buFont typeface="+mj-lt"/>
              <a:buAutoNum type="arabicPeriod"/>
            </a:pPr>
            <a:r>
              <a:rPr lang="en-US" dirty="0"/>
              <a:t>how does the # of businesses affect # of cars?(nonlinear equations)</a:t>
            </a:r>
          </a:p>
          <a:p>
            <a:pPr marL="514350" indent="-514350">
              <a:buFont typeface="+mj-lt"/>
              <a:buAutoNum type="arabicPeriod"/>
            </a:pPr>
            <a:r>
              <a:rPr lang="en-US" dirty="0"/>
              <a:t>what is the optimal # of business to have? (optimization) </a:t>
            </a:r>
          </a:p>
        </p:txBody>
      </p:sp>
    </p:spTree>
    <p:extLst>
      <p:ext uri="{BB962C8B-B14F-4D97-AF65-F5344CB8AC3E}">
        <p14:creationId xmlns:p14="http://schemas.microsoft.com/office/powerpoint/2010/main" val="2471963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43406</TotalTime>
  <Words>4451</Words>
  <Application>Microsoft Office PowerPoint</Application>
  <PresentationFormat>On-screen Show (4:3)</PresentationFormat>
  <Paragraphs>766</Paragraphs>
  <Slides>73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73</vt:i4>
      </vt:variant>
    </vt:vector>
  </HeadingPairs>
  <TitlesOfParts>
    <vt:vector size="80" baseType="lpstr">
      <vt:lpstr>Arial</vt:lpstr>
      <vt:lpstr>Arial</vt:lpstr>
      <vt:lpstr>Calibri</vt:lpstr>
      <vt:lpstr>Geneva</vt:lpstr>
      <vt:lpstr>Times New Roman</vt:lpstr>
      <vt:lpstr>Wingdings</vt:lpstr>
      <vt:lpstr>Office Theme</vt:lpstr>
      <vt:lpstr>2016 GSPIA Amazing Analytics Race</vt:lpstr>
      <vt:lpstr>11am Getting ready: Your To-Do List</vt:lpstr>
      <vt:lpstr>Welcome</vt:lpstr>
      <vt:lpstr>What this workshop is and is NOT</vt:lpstr>
      <vt:lpstr>Schedule and people you will meet today</vt:lpstr>
      <vt:lpstr>And.. what is GSPIA’s  Amazing Analytics Race ?</vt:lpstr>
      <vt:lpstr>How today’s training camp works</vt:lpstr>
      <vt:lpstr>Imagine you are an advisor to the mayor of Pittsburgh</vt:lpstr>
      <vt:lpstr>Breaking down the question into mathematical concepts </vt:lpstr>
      <vt:lpstr>PowerPoint Presentation</vt:lpstr>
      <vt:lpstr>Random variable</vt:lpstr>
      <vt:lpstr>Distribution: what the population looks like </vt:lpstr>
      <vt:lpstr>Looking at data</vt:lpstr>
      <vt:lpstr>Histogram</vt:lpstr>
      <vt:lpstr>PowerPoint Presentation</vt:lpstr>
      <vt:lpstr># of cars on the highway</vt:lpstr>
      <vt:lpstr>PowerPoint Presentation</vt:lpstr>
      <vt:lpstr>Relationship between two random variables correlation between travel time and # of cars</vt:lpstr>
      <vt:lpstr>PowerPoint Presentation</vt:lpstr>
      <vt:lpstr>Regression</vt:lpstr>
      <vt:lpstr>Drawing a linear function</vt:lpstr>
      <vt:lpstr>Returning to the regression</vt:lpstr>
      <vt:lpstr>PowerPoint Presentation</vt:lpstr>
      <vt:lpstr>Looking at a graph and identifying the linear equation </vt:lpstr>
      <vt:lpstr>Inverting a linear function</vt:lpstr>
      <vt:lpstr>Inverting a linear function</vt:lpstr>
      <vt:lpstr>How many additional businesses should be allowed along a busy highway  to maximize citizens satisfaction?   Breaking down the question into mathematical concepts </vt:lpstr>
      <vt:lpstr>PowerPoint Presentation</vt:lpstr>
      <vt:lpstr>PowerPoint Presentation</vt:lpstr>
      <vt:lpstr>PowerPoint Presentation</vt:lpstr>
      <vt:lpstr>PowerPoint Presentation</vt:lpstr>
      <vt:lpstr>Exercise 1</vt:lpstr>
      <vt:lpstr>Lunch break  When we return:  non-linear functions </vt:lpstr>
      <vt:lpstr>Review Exercise 1</vt:lpstr>
      <vt:lpstr>How many additional businesses should be allowed along a busy highway  to maximize citizens satisfaction?   Breaking down the question into mathematical concepts </vt:lpstr>
      <vt:lpstr>4. Nonlinear function</vt:lpstr>
      <vt:lpstr>PowerPoint Presentation</vt:lpstr>
      <vt:lpstr>PowerPoint Presentation</vt:lpstr>
      <vt:lpstr>Nonlinear functions</vt:lpstr>
      <vt:lpstr>Quadratic function</vt:lpstr>
      <vt:lpstr>Slopes and derivatives</vt:lpstr>
      <vt:lpstr>Slopes and derivatives</vt:lpstr>
      <vt:lpstr>The Recipe for Derivatives</vt:lpstr>
      <vt:lpstr>Other quadratic functions</vt:lpstr>
      <vt:lpstr>Working with polynomials  more generally</vt:lpstr>
      <vt:lpstr>Rules for simplifying polynomials </vt:lpstr>
      <vt:lpstr>Derivatives: the “slope” at a point</vt:lpstr>
      <vt:lpstr>Exponential function</vt:lpstr>
      <vt:lpstr>Logarithmic function</vt:lpstr>
      <vt:lpstr>Some rules for dealing with logs</vt:lpstr>
      <vt:lpstr>2x and  exp(x) Logs and natural logs</vt:lpstr>
      <vt:lpstr>We will mostly work with natural log (ln), because their derivatives are easier.</vt:lpstr>
      <vt:lpstr>So back to your data:</vt:lpstr>
      <vt:lpstr>PowerPoint Presentation</vt:lpstr>
      <vt:lpstr>How do we optimize a function?</vt:lpstr>
      <vt:lpstr>General Optimization</vt:lpstr>
      <vt:lpstr>PowerPoint Presentation</vt:lpstr>
      <vt:lpstr>PowerPoint Presentation</vt:lpstr>
      <vt:lpstr>PowerPoint Presentation</vt:lpstr>
      <vt:lpstr>PowerPoint Presentation</vt:lpstr>
      <vt:lpstr>Exercise 2</vt:lpstr>
      <vt:lpstr>Review Exercise 2</vt:lpstr>
      <vt:lpstr>Writing and saving commands in STATA</vt:lpstr>
      <vt:lpstr>Loading and exploring</vt:lpstr>
      <vt:lpstr>Relationship between variables</vt:lpstr>
      <vt:lpstr>Sorting and Viewing Data</vt:lpstr>
      <vt:lpstr>Conditional statements and working with strings  (if, and (&amp;), or (|), ==, != )</vt:lpstr>
      <vt:lpstr>Generating new variables</vt:lpstr>
      <vt:lpstr>Graphing</vt:lpstr>
      <vt:lpstr>Review Exercise 3</vt:lpstr>
      <vt:lpstr>On to the Race! </vt:lpstr>
      <vt:lpstr>How to win?</vt:lpstr>
      <vt:lpstr>Training done!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Linardi, Sera</dc:creator>
  <cp:lastModifiedBy>Sera Linardi</cp:lastModifiedBy>
  <cp:revision>682</cp:revision>
  <cp:lastPrinted>2015-08-26T03:06:50Z</cp:lastPrinted>
  <dcterms:created xsi:type="dcterms:W3CDTF">2013-08-20T15:51:19Z</dcterms:created>
  <dcterms:modified xsi:type="dcterms:W3CDTF">2016-08-24T15:03:26Z</dcterms:modified>
</cp:coreProperties>
</file>