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handoutMasterIdLst>
    <p:handoutMasterId r:id="rId99"/>
  </p:handoutMasterIdLst>
  <p:sldIdLst>
    <p:sldId id="256" r:id="rId2"/>
    <p:sldId id="258" r:id="rId3"/>
    <p:sldId id="506" r:id="rId4"/>
    <p:sldId id="538" r:id="rId5"/>
    <p:sldId id="534" r:id="rId6"/>
    <p:sldId id="275" r:id="rId7"/>
    <p:sldId id="461" r:id="rId8"/>
    <p:sldId id="457" r:id="rId9"/>
    <p:sldId id="533" r:id="rId10"/>
    <p:sldId id="455" r:id="rId11"/>
    <p:sldId id="272" r:id="rId12"/>
    <p:sldId id="271" r:id="rId13"/>
    <p:sldId id="269" r:id="rId14"/>
    <p:sldId id="456" r:id="rId15"/>
    <p:sldId id="536" r:id="rId16"/>
    <p:sldId id="537" r:id="rId17"/>
    <p:sldId id="277" r:id="rId18"/>
    <p:sldId id="397" r:id="rId19"/>
    <p:sldId id="398" r:id="rId20"/>
    <p:sldId id="539" r:id="rId21"/>
    <p:sldId id="278" r:id="rId22"/>
    <p:sldId id="377" r:id="rId23"/>
    <p:sldId id="396" r:id="rId24"/>
    <p:sldId id="399" r:id="rId25"/>
    <p:sldId id="378" r:id="rId26"/>
    <p:sldId id="540" r:id="rId27"/>
    <p:sldId id="547" r:id="rId28"/>
    <p:sldId id="525" r:id="rId29"/>
    <p:sldId id="544" r:id="rId30"/>
    <p:sldId id="542" r:id="rId31"/>
    <p:sldId id="543" r:id="rId32"/>
    <p:sldId id="530" r:id="rId33"/>
    <p:sldId id="545" r:id="rId34"/>
    <p:sldId id="486" r:id="rId35"/>
    <p:sldId id="484" r:id="rId36"/>
    <p:sldId id="546" r:id="rId37"/>
    <p:sldId id="507" r:id="rId38"/>
    <p:sldId id="462" r:id="rId39"/>
    <p:sldId id="448" r:id="rId40"/>
    <p:sldId id="285" r:id="rId41"/>
    <p:sldId id="465" r:id="rId42"/>
    <p:sldId id="466" r:id="rId43"/>
    <p:sldId id="532" r:id="rId44"/>
    <p:sldId id="467" r:id="rId45"/>
    <p:sldId id="468" r:id="rId46"/>
    <p:sldId id="520" r:id="rId47"/>
    <p:sldId id="550" r:id="rId48"/>
    <p:sldId id="551" r:id="rId49"/>
    <p:sldId id="521" r:id="rId50"/>
    <p:sldId id="489" r:id="rId51"/>
    <p:sldId id="552" r:id="rId52"/>
    <p:sldId id="472" r:id="rId53"/>
    <p:sldId id="473" r:id="rId54"/>
    <p:sldId id="474" r:id="rId55"/>
    <p:sldId id="475" r:id="rId56"/>
    <p:sldId id="491" r:id="rId57"/>
    <p:sldId id="561" r:id="rId58"/>
    <p:sldId id="509" r:id="rId59"/>
    <p:sldId id="299" r:id="rId60"/>
    <p:sldId id="301" r:id="rId61"/>
    <p:sldId id="300" r:id="rId62"/>
    <p:sldId id="302" r:id="rId63"/>
    <p:sldId id="305" r:id="rId64"/>
    <p:sldId id="511" r:id="rId65"/>
    <p:sldId id="524" r:id="rId66"/>
    <p:sldId id="510" r:id="rId67"/>
    <p:sldId id="306" r:id="rId68"/>
    <p:sldId id="308" r:id="rId69"/>
    <p:sldId id="307" r:id="rId70"/>
    <p:sldId id="523" r:id="rId71"/>
    <p:sldId id="309" r:id="rId72"/>
    <p:sldId id="310" r:id="rId73"/>
    <p:sldId id="438" r:id="rId74"/>
    <p:sldId id="497" r:id="rId75"/>
    <p:sldId id="442" r:id="rId76"/>
    <p:sldId id="446" r:id="rId77"/>
    <p:sldId id="382" r:id="rId78"/>
    <p:sldId id="554" r:id="rId79"/>
    <p:sldId id="557" r:id="rId80"/>
    <p:sldId id="556" r:id="rId81"/>
    <p:sldId id="559" r:id="rId82"/>
    <p:sldId id="498" r:id="rId83"/>
    <p:sldId id="503" r:id="rId84"/>
    <p:sldId id="500" r:id="rId85"/>
    <p:sldId id="562" r:id="rId86"/>
    <p:sldId id="452" r:id="rId87"/>
    <p:sldId id="513" r:id="rId88"/>
    <p:sldId id="519" r:id="rId89"/>
    <p:sldId id="517" r:id="rId90"/>
    <p:sldId id="451" r:id="rId91"/>
    <p:sldId id="495" r:id="rId92"/>
    <p:sldId id="460" r:id="rId93"/>
    <p:sldId id="501" r:id="rId94"/>
    <p:sldId id="504" r:id="rId95"/>
    <p:sldId id="563" r:id="rId96"/>
    <p:sldId id="505" r:id="rId97"/>
  </p:sldIdLst>
  <p:sldSz cx="9144000" cy="6858000" type="screen4x3"/>
  <p:notesSz cx="6858000" cy="9239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lotti, Monica E" initials="AME" lastIdx="3" clrIdx="0">
    <p:extLst>
      <p:ext uri="{19B8F6BF-5375-455C-9EA6-DF929625EA0E}">
        <p15:presenceInfo xmlns:p15="http://schemas.microsoft.com/office/powerpoint/2012/main" userId="Angelotti, Monica E" providerId="None"/>
      </p:ext>
    </p:extLst>
  </p:cmAuthor>
  <p:cmAuthor id="2" name="Linardi, Sera" initials="LS" lastIdx="1" clrIdx="1">
    <p:extLst>
      <p:ext uri="{19B8F6BF-5375-455C-9EA6-DF929625EA0E}">
        <p15:presenceInfo xmlns:p15="http://schemas.microsoft.com/office/powerpoint/2012/main" userId="S::LINARDI@pitt.edu::6a01c460-a58e-40ee-9f49-53d6f194b3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70" autoAdjust="0"/>
    <p:restoredTop sz="74713" autoAdjust="0"/>
  </p:normalViewPr>
  <p:slideViewPr>
    <p:cSldViewPr>
      <p:cViewPr varScale="1">
        <p:scale>
          <a:sx n="40" d="100"/>
          <a:sy n="40" d="100"/>
        </p:scale>
        <p:origin x="1423" y="3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1963"/>
          </a:xfrm>
          <a:prstGeom prst="rect">
            <a:avLst/>
          </a:prstGeom>
        </p:spPr>
        <p:txBody>
          <a:bodyPr vert="horz" lIns="91425" tIns="45713" rIns="91425" bIns="45713"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61963"/>
          </a:xfrm>
          <a:prstGeom prst="rect">
            <a:avLst/>
          </a:prstGeom>
        </p:spPr>
        <p:txBody>
          <a:bodyPr vert="horz" lIns="91425" tIns="45713" rIns="91425" bIns="45713" rtlCol="0"/>
          <a:lstStyle>
            <a:lvl1pPr algn="r">
              <a:defRPr sz="1200"/>
            </a:lvl1pPr>
          </a:lstStyle>
          <a:p>
            <a:fld id="{F26AB65B-3C6D-4462-A3EF-6F2E53FD8CA5}" type="datetimeFigureOut">
              <a:rPr lang="en-US" smtClean="0"/>
              <a:t>8/21/2019</a:t>
            </a:fld>
            <a:endParaRPr lang="en-US"/>
          </a:p>
        </p:txBody>
      </p:sp>
      <p:sp>
        <p:nvSpPr>
          <p:cNvPr id="4" name="Footer Placeholder 3"/>
          <p:cNvSpPr>
            <a:spLocks noGrp="1"/>
          </p:cNvSpPr>
          <p:nvPr>
            <p:ph type="ftr" sz="quarter" idx="2"/>
          </p:nvPr>
        </p:nvSpPr>
        <p:spPr>
          <a:xfrm>
            <a:off x="0" y="8775685"/>
            <a:ext cx="2971800" cy="461963"/>
          </a:xfrm>
          <a:prstGeom prst="rect">
            <a:avLst/>
          </a:prstGeom>
        </p:spPr>
        <p:txBody>
          <a:bodyPr vert="horz" lIns="91425" tIns="45713" rIns="91425" bIns="45713"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775685"/>
            <a:ext cx="2971800" cy="461963"/>
          </a:xfrm>
          <a:prstGeom prst="rect">
            <a:avLst/>
          </a:prstGeom>
        </p:spPr>
        <p:txBody>
          <a:bodyPr vert="horz" lIns="91425" tIns="45713" rIns="91425" bIns="45713" rtlCol="0" anchor="b"/>
          <a:lstStyle>
            <a:lvl1pPr algn="r">
              <a:defRPr sz="1200"/>
            </a:lvl1pPr>
          </a:lstStyle>
          <a:p>
            <a:fld id="{3D6AFF8B-EFE7-4077-8CEE-458100C84B94}" type="slidenum">
              <a:rPr lang="en-US" smtClean="0"/>
              <a:t>‹#›</a:t>
            </a:fld>
            <a:endParaRPr lang="en-US"/>
          </a:p>
        </p:txBody>
      </p:sp>
    </p:spTree>
    <p:extLst>
      <p:ext uri="{BB962C8B-B14F-4D97-AF65-F5344CB8AC3E}">
        <p14:creationId xmlns:p14="http://schemas.microsoft.com/office/powerpoint/2010/main" val="14600890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1963"/>
          </a:xfrm>
          <a:prstGeom prst="rect">
            <a:avLst/>
          </a:prstGeom>
        </p:spPr>
        <p:txBody>
          <a:bodyPr vert="horz" lIns="91425" tIns="45713" rIns="91425" bIns="45713" rtlCol="0"/>
          <a:lstStyle>
            <a:lvl1pPr algn="l">
              <a:defRPr sz="1200"/>
            </a:lvl1pPr>
          </a:lstStyle>
          <a:p>
            <a:endParaRPr lang="en-US"/>
          </a:p>
        </p:txBody>
      </p:sp>
      <p:sp>
        <p:nvSpPr>
          <p:cNvPr id="3" name="Date Placeholder 2"/>
          <p:cNvSpPr>
            <a:spLocks noGrp="1"/>
          </p:cNvSpPr>
          <p:nvPr>
            <p:ph type="dt" idx="1"/>
          </p:nvPr>
        </p:nvSpPr>
        <p:spPr>
          <a:xfrm>
            <a:off x="3884613" y="1"/>
            <a:ext cx="2971800" cy="461963"/>
          </a:xfrm>
          <a:prstGeom prst="rect">
            <a:avLst/>
          </a:prstGeom>
        </p:spPr>
        <p:txBody>
          <a:bodyPr vert="horz" lIns="91425" tIns="45713" rIns="91425" bIns="45713" rtlCol="0"/>
          <a:lstStyle>
            <a:lvl1pPr algn="r">
              <a:defRPr sz="1200"/>
            </a:lvl1pPr>
          </a:lstStyle>
          <a:p>
            <a:fld id="{B992AC58-5CF7-40E8-B884-94377A71B2CE}" type="datetimeFigureOut">
              <a:rPr lang="en-US" smtClean="0"/>
              <a:t>8/21/2019</a:t>
            </a:fld>
            <a:endParaRPr lang="en-US"/>
          </a:p>
        </p:txBody>
      </p:sp>
      <p:sp>
        <p:nvSpPr>
          <p:cNvPr id="4" name="Slide Image Placeholder 3"/>
          <p:cNvSpPr>
            <a:spLocks noGrp="1" noRot="1" noChangeAspect="1"/>
          </p:cNvSpPr>
          <p:nvPr>
            <p:ph type="sldImg" idx="2"/>
          </p:nvPr>
        </p:nvSpPr>
        <p:spPr>
          <a:xfrm>
            <a:off x="1120775" y="693738"/>
            <a:ext cx="4618038" cy="3463925"/>
          </a:xfrm>
          <a:prstGeom prst="rect">
            <a:avLst/>
          </a:prstGeom>
          <a:noFill/>
          <a:ln w="12700">
            <a:solidFill>
              <a:prstClr val="black"/>
            </a:solidFill>
          </a:ln>
        </p:spPr>
        <p:txBody>
          <a:bodyPr vert="horz" lIns="91425" tIns="45713" rIns="91425" bIns="45713" rtlCol="0" anchor="ctr"/>
          <a:lstStyle/>
          <a:p>
            <a:endParaRPr lang="en-US"/>
          </a:p>
        </p:txBody>
      </p:sp>
      <p:sp>
        <p:nvSpPr>
          <p:cNvPr id="5" name="Notes Placeholder 4"/>
          <p:cNvSpPr>
            <a:spLocks noGrp="1"/>
          </p:cNvSpPr>
          <p:nvPr>
            <p:ph type="body" sz="quarter" idx="3"/>
          </p:nvPr>
        </p:nvSpPr>
        <p:spPr>
          <a:xfrm>
            <a:off x="685800" y="4388645"/>
            <a:ext cx="5486400" cy="4157663"/>
          </a:xfrm>
          <a:prstGeom prst="rect">
            <a:avLst/>
          </a:prstGeom>
        </p:spPr>
        <p:txBody>
          <a:bodyPr vert="horz" lIns="91425" tIns="45713" rIns="91425"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5685"/>
            <a:ext cx="2971800" cy="461963"/>
          </a:xfrm>
          <a:prstGeom prst="rect">
            <a:avLst/>
          </a:prstGeom>
        </p:spPr>
        <p:txBody>
          <a:bodyPr vert="horz" lIns="91425" tIns="45713" rIns="91425"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5685"/>
            <a:ext cx="2971800" cy="461963"/>
          </a:xfrm>
          <a:prstGeom prst="rect">
            <a:avLst/>
          </a:prstGeom>
        </p:spPr>
        <p:txBody>
          <a:bodyPr vert="horz" lIns="91425" tIns="45713" rIns="91425" bIns="45713" rtlCol="0" anchor="b"/>
          <a:lstStyle>
            <a:lvl1pPr algn="r">
              <a:defRPr sz="1200"/>
            </a:lvl1pPr>
          </a:lstStyle>
          <a:p>
            <a:fld id="{EF792C65-F721-462B-AE6E-6769EE1780B5}" type="slidenum">
              <a:rPr lang="en-US" smtClean="0"/>
              <a:t>‹#›</a:t>
            </a:fld>
            <a:endParaRPr lang="en-US"/>
          </a:p>
        </p:txBody>
      </p:sp>
    </p:spTree>
    <p:extLst>
      <p:ext uri="{BB962C8B-B14F-4D97-AF65-F5344CB8AC3E}">
        <p14:creationId xmlns:p14="http://schemas.microsoft.com/office/powerpoint/2010/main" val="1481611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EF792C65-F721-462B-AE6E-6769EE1780B5}" type="slidenum">
              <a:rPr lang="en-US" smtClean="0"/>
              <a:t>2</a:t>
            </a:fld>
            <a:endParaRPr lang="en-US"/>
          </a:p>
        </p:txBody>
      </p:sp>
    </p:spTree>
    <p:extLst>
      <p:ext uri="{BB962C8B-B14F-4D97-AF65-F5344CB8AC3E}">
        <p14:creationId xmlns:p14="http://schemas.microsoft.com/office/powerpoint/2010/main" val="2350844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92C65-F721-462B-AE6E-6769EE1780B5}" type="slidenum">
              <a:rPr lang="en-US" smtClean="0"/>
              <a:t>26</a:t>
            </a:fld>
            <a:endParaRPr lang="en-US"/>
          </a:p>
        </p:txBody>
      </p:sp>
    </p:spTree>
    <p:extLst>
      <p:ext uri="{BB962C8B-B14F-4D97-AF65-F5344CB8AC3E}">
        <p14:creationId xmlns:p14="http://schemas.microsoft.com/office/powerpoint/2010/main" val="1656076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92C65-F721-462B-AE6E-6769EE1780B5}" type="slidenum">
              <a:rPr lang="en-US" smtClean="0"/>
              <a:t>27</a:t>
            </a:fld>
            <a:endParaRPr lang="en-US"/>
          </a:p>
        </p:txBody>
      </p:sp>
    </p:spTree>
    <p:extLst>
      <p:ext uri="{BB962C8B-B14F-4D97-AF65-F5344CB8AC3E}">
        <p14:creationId xmlns:p14="http://schemas.microsoft.com/office/powerpoint/2010/main" val="3625228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is a normal distribution: notice its symmetric about its mean. </a:t>
            </a:r>
          </a:p>
          <a:p>
            <a:endParaRPr lang="en-US" dirty="0"/>
          </a:p>
        </p:txBody>
      </p:sp>
      <p:sp>
        <p:nvSpPr>
          <p:cNvPr id="4" name="Slide Number Placeholder 3"/>
          <p:cNvSpPr>
            <a:spLocks noGrp="1"/>
          </p:cNvSpPr>
          <p:nvPr>
            <p:ph type="sldNum" sz="quarter" idx="5"/>
          </p:nvPr>
        </p:nvSpPr>
        <p:spPr/>
        <p:txBody>
          <a:bodyPr/>
          <a:lstStyle/>
          <a:p>
            <a:fld id="{EF792C65-F721-462B-AE6E-6769EE1780B5}" type="slidenum">
              <a:rPr lang="en-US" smtClean="0"/>
              <a:t>28</a:t>
            </a:fld>
            <a:endParaRPr lang="en-US"/>
          </a:p>
        </p:txBody>
      </p:sp>
    </p:spTree>
    <p:extLst>
      <p:ext uri="{BB962C8B-B14F-4D97-AF65-F5344CB8AC3E}">
        <p14:creationId xmlns:p14="http://schemas.microsoft.com/office/powerpoint/2010/main" val="3024615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is a normal distribution: notice its symmetric about its mean. </a:t>
            </a:r>
          </a:p>
          <a:p>
            <a:endParaRPr lang="en-US" dirty="0"/>
          </a:p>
        </p:txBody>
      </p:sp>
      <p:sp>
        <p:nvSpPr>
          <p:cNvPr id="4" name="Slide Number Placeholder 3"/>
          <p:cNvSpPr>
            <a:spLocks noGrp="1"/>
          </p:cNvSpPr>
          <p:nvPr>
            <p:ph type="sldNum" sz="quarter" idx="5"/>
          </p:nvPr>
        </p:nvSpPr>
        <p:spPr/>
        <p:txBody>
          <a:bodyPr/>
          <a:lstStyle/>
          <a:p>
            <a:fld id="{EF792C65-F721-462B-AE6E-6769EE1780B5}" type="slidenum">
              <a:rPr lang="en-US" smtClean="0"/>
              <a:t>29</a:t>
            </a:fld>
            <a:endParaRPr lang="en-US"/>
          </a:p>
        </p:txBody>
      </p:sp>
    </p:spTree>
    <p:extLst>
      <p:ext uri="{BB962C8B-B14F-4D97-AF65-F5344CB8AC3E}">
        <p14:creationId xmlns:p14="http://schemas.microsoft.com/office/powerpoint/2010/main" val="540626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is a normal distribution: notice its symmetric about its mean. </a:t>
            </a:r>
          </a:p>
          <a:p>
            <a:r>
              <a:rPr lang="en-US" sz="1200" dirty="0"/>
              <a:t>Things follow some simple rules with the normal distribution:</a:t>
            </a:r>
          </a:p>
          <a:p>
            <a:r>
              <a:rPr lang="en-US" sz="1200" dirty="0"/>
              <a:t>Prob of being late when you give yourself 20 minutes is  (100%) / 2 = 50%</a:t>
            </a:r>
          </a:p>
          <a:p>
            <a:r>
              <a:rPr lang="en-US" sz="1200" dirty="0"/>
              <a:t>Prob of being late when you give yourself 20+5 minutes is  (100%-68%) / 2 = 16%</a:t>
            </a:r>
          </a:p>
          <a:p>
            <a:r>
              <a:rPr lang="en-US" sz="1200" dirty="0"/>
              <a:t>Prob of being late when you give yourself 20-5 minutes is  68%+16% = 84%</a:t>
            </a:r>
          </a:p>
          <a:p>
            <a:r>
              <a:rPr lang="en-US" sz="1200" dirty="0"/>
              <a:t>Prob of being late when you give yourself 20+2*5 minutes is  (100%-95.45%) / 2 = 2.275%</a:t>
            </a:r>
          </a:p>
          <a:p>
            <a:endParaRPr lang="en-US" dirty="0"/>
          </a:p>
        </p:txBody>
      </p:sp>
      <p:sp>
        <p:nvSpPr>
          <p:cNvPr id="4" name="Slide Number Placeholder 3"/>
          <p:cNvSpPr>
            <a:spLocks noGrp="1"/>
          </p:cNvSpPr>
          <p:nvPr>
            <p:ph type="sldNum" sz="quarter" idx="5"/>
          </p:nvPr>
        </p:nvSpPr>
        <p:spPr/>
        <p:txBody>
          <a:bodyPr/>
          <a:lstStyle/>
          <a:p>
            <a:fld id="{EF792C65-F721-462B-AE6E-6769EE1780B5}" type="slidenum">
              <a:rPr lang="en-US" smtClean="0"/>
              <a:t>30</a:t>
            </a:fld>
            <a:endParaRPr lang="en-US"/>
          </a:p>
        </p:txBody>
      </p:sp>
    </p:spTree>
    <p:extLst>
      <p:ext uri="{BB962C8B-B14F-4D97-AF65-F5344CB8AC3E}">
        <p14:creationId xmlns:p14="http://schemas.microsoft.com/office/powerpoint/2010/main" val="2533169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is a normal distribution: notice its symmetric about its mean. </a:t>
            </a:r>
          </a:p>
          <a:p>
            <a:r>
              <a:rPr lang="en-US" sz="1200" dirty="0"/>
              <a:t>Things follow some simple rules with the normal distribution:</a:t>
            </a:r>
          </a:p>
          <a:p>
            <a:r>
              <a:rPr lang="en-US" sz="1200" dirty="0"/>
              <a:t>Prob of being late when you give yourself 20 minutes is  (100%) / 2 = 50%</a:t>
            </a:r>
          </a:p>
          <a:p>
            <a:r>
              <a:rPr lang="en-US" sz="1200" dirty="0"/>
              <a:t>Prob of being late when you give yourself 20+5 minutes is  (100%-68%) / 2 = 16%</a:t>
            </a:r>
          </a:p>
          <a:p>
            <a:r>
              <a:rPr lang="en-US" sz="1200" dirty="0"/>
              <a:t>Prob of being late when you give yourself 20-5 minutes is  68%+16% = 84%</a:t>
            </a:r>
          </a:p>
          <a:p>
            <a:r>
              <a:rPr lang="en-US" sz="1200" dirty="0"/>
              <a:t>Prob of being late when you give yourself 20+2*5 minutes is  (100%-95.45%) / 2 = 2.275%</a:t>
            </a:r>
          </a:p>
          <a:p>
            <a:endParaRPr lang="en-US" dirty="0"/>
          </a:p>
        </p:txBody>
      </p:sp>
      <p:sp>
        <p:nvSpPr>
          <p:cNvPr id="4" name="Slide Number Placeholder 3"/>
          <p:cNvSpPr>
            <a:spLocks noGrp="1"/>
          </p:cNvSpPr>
          <p:nvPr>
            <p:ph type="sldNum" sz="quarter" idx="5"/>
          </p:nvPr>
        </p:nvSpPr>
        <p:spPr/>
        <p:txBody>
          <a:bodyPr/>
          <a:lstStyle/>
          <a:p>
            <a:fld id="{EF792C65-F721-462B-AE6E-6769EE1780B5}" type="slidenum">
              <a:rPr lang="en-US" smtClean="0"/>
              <a:t>31</a:t>
            </a:fld>
            <a:endParaRPr lang="en-US"/>
          </a:p>
        </p:txBody>
      </p:sp>
    </p:spTree>
    <p:extLst>
      <p:ext uri="{BB962C8B-B14F-4D97-AF65-F5344CB8AC3E}">
        <p14:creationId xmlns:p14="http://schemas.microsoft.com/office/powerpoint/2010/main" val="4200787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a:t>
            </a:r>
            <a:r>
              <a:rPr lang="en-US" baseline="0" dirty="0"/>
              <a:t> (excluding outliers), lower quartile (25% data less than this value), median, upper quartile, max, outliers. </a:t>
            </a:r>
            <a:endParaRPr lang="en-US" dirty="0"/>
          </a:p>
        </p:txBody>
      </p:sp>
      <p:sp>
        <p:nvSpPr>
          <p:cNvPr id="4" name="Slide Number Placeholder 3"/>
          <p:cNvSpPr>
            <a:spLocks noGrp="1"/>
          </p:cNvSpPr>
          <p:nvPr>
            <p:ph type="sldNum" sz="quarter" idx="10"/>
          </p:nvPr>
        </p:nvSpPr>
        <p:spPr/>
        <p:txBody>
          <a:bodyPr/>
          <a:lstStyle/>
          <a:p>
            <a:fld id="{EF792C65-F721-462B-AE6E-6769EE1780B5}" type="slidenum">
              <a:rPr lang="en-US" smtClean="0"/>
              <a:t>35</a:t>
            </a:fld>
            <a:endParaRPr lang="en-US"/>
          </a:p>
        </p:txBody>
      </p:sp>
    </p:spTree>
    <p:extLst>
      <p:ext uri="{BB962C8B-B14F-4D97-AF65-F5344CB8AC3E}">
        <p14:creationId xmlns:p14="http://schemas.microsoft.com/office/powerpoint/2010/main" val="4051048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means: </a:t>
            </a:r>
            <a:r>
              <a:rPr lang="en-US" sz="1200" b="0" i="0" kern="1200" dirty="0">
                <a:solidFill>
                  <a:schemeClr val="tx1"/>
                </a:solidFill>
                <a:effectLst/>
                <a:latin typeface="+mn-lt"/>
                <a:ea typeface="+mn-ea"/>
                <a:cs typeface="+mn-cs"/>
              </a:rPr>
              <a:t>95% of the time, when we calculate a confidence interval in this way (take a</a:t>
            </a:r>
            <a:r>
              <a:rPr lang="en-US" sz="1200" b="0" i="0" kern="1200" baseline="0" dirty="0">
                <a:solidFill>
                  <a:schemeClr val="tx1"/>
                </a:solidFill>
                <a:effectLst/>
                <a:latin typeface="+mn-lt"/>
                <a:ea typeface="+mn-ea"/>
                <a:cs typeface="+mn-cs"/>
              </a:rPr>
              <a:t> sample and compute the CI)</a:t>
            </a:r>
            <a:r>
              <a:rPr lang="en-US" sz="1200" b="0" i="0" kern="1200" dirty="0">
                <a:solidFill>
                  <a:schemeClr val="tx1"/>
                </a:solidFill>
                <a:effectLst/>
                <a:latin typeface="+mn-lt"/>
                <a:ea typeface="+mn-ea"/>
                <a:cs typeface="+mn-cs"/>
              </a:rPr>
              <a:t>, the true mean will be between the two values. 5% of the time, it will not. </a:t>
            </a:r>
            <a:endParaRPr lang="en-US" dirty="0"/>
          </a:p>
        </p:txBody>
      </p:sp>
      <p:sp>
        <p:nvSpPr>
          <p:cNvPr id="4" name="Slide Number Placeholder 3"/>
          <p:cNvSpPr>
            <a:spLocks noGrp="1"/>
          </p:cNvSpPr>
          <p:nvPr>
            <p:ph type="sldNum" sz="quarter" idx="10"/>
          </p:nvPr>
        </p:nvSpPr>
        <p:spPr/>
        <p:txBody>
          <a:bodyPr/>
          <a:lstStyle/>
          <a:p>
            <a:fld id="{EF792C65-F721-462B-AE6E-6769EE1780B5}" type="slidenum">
              <a:rPr lang="en-US" smtClean="0"/>
              <a:t>36</a:t>
            </a:fld>
            <a:endParaRPr lang="en-US"/>
          </a:p>
        </p:txBody>
      </p:sp>
    </p:spTree>
    <p:extLst>
      <p:ext uri="{BB962C8B-B14F-4D97-AF65-F5344CB8AC3E}">
        <p14:creationId xmlns:p14="http://schemas.microsoft.com/office/powerpoint/2010/main" val="1331305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92C65-F721-462B-AE6E-6769EE1780B5}" type="slidenum">
              <a:rPr lang="en-US" smtClean="0"/>
              <a:t>37</a:t>
            </a:fld>
            <a:endParaRPr lang="en-US"/>
          </a:p>
        </p:txBody>
      </p:sp>
    </p:spTree>
    <p:extLst>
      <p:ext uri="{BB962C8B-B14F-4D97-AF65-F5344CB8AC3E}">
        <p14:creationId xmlns:p14="http://schemas.microsoft.com/office/powerpoint/2010/main" val="1195161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92C65-F721-462B-AE6E-6769EE1780B5}" type="slidenum">
              <a:rPr lang="en-US" smtClean="0"/>
              <a:t>50</a:t>
            </a:fld>
            <a:endParaRPr lang="en-US"/>
          </a:p>
        </p:txBody>
      </p:sp>
    </p:spTree>
    <p:extLst>
      <p:ext uri="{BB962C8B-B14F-4D97-AF65-F5344CB8AC3E}">
        <p14:creationId xmlns:p14="http://schemas.microsoft.com/office/powerpoint/2010/main" val="3949035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kern="1200" dirty="0">
                <a:solidFill>
                  <a:schemeClr val="tx1"/>
                </a:solidFill>
                <a:effectLst/>
                <a:latin typeface="+mn-lt"/>
                <a:ea typeface="+mn-ea"/>
                <a:cs typeface="+mn-cs"/>
              </a:rPr>
              <a:t>Foundation of HOPE</a:t>
            </a:r>
          </a:p>
          <a:p>
            <a:pPr fontAlgn="base"/>
            <a:r>
              <a:rPr lang="en-US" sz="1200" b="0" i="0" kern="1200" dirty="0">
                <a:solidFill>
                  <a:schemeClr val="tx1"/>
                </a:solidFill>
                <a:effectLst/>
                <a:latin typeface="+mn-lt"/>
                <a:ea typeface="+mn-ea"/>
                <a:cs typeface="+mn-cs"/>
              </a:rPr>
              <a:t>The HOPE Pre-Release and Aftercare programs are inter-faith, faith-based, rehabilitative programs which work in collaboration with key community service providers and volunteers to empower incarcerated and released individuals to restore their relationship with their God, rebuild their lives, and reconcile to their community.</a:t>
            </a:r>
          </a:p>
          <a:p>
            <a:pPr fontAlgn="base"/>
            <a:r>
              <a:rPr lang="en-US" sz="1200" b="1" kern="1200" dirty="0">
                <a:solidFill>
                  <a:schemeClr val="tx1"/>
                </a:solidFill>
                <a:effectLst/>
                <a:latin typeface="+mn-lt"/>
                <a:ea typeface="+mn-ea"/>
                <a:cs typeface="+mn-cs"/>
              </a:rPr>
              <a:t>HOPE Pre-Release Program</a:t>
            </a:r>
          </a:p>
          <a:p>
            <a:pPr fontAlgn="base"/>
            <a:r>
              <a:rPr lang="en-US" sz="1200" b="0" i="0" kern="1200" dirty="0">
                <a:solidFill>
                  <a:schemeClr val="tx1"/>
                </a:solidFill>
                <a:effectLst/>
                <a:latin typeface="+mn-lt"/>
                <a:ea typeface="+mn-ea"/>
                <a:cs typeface="+mn-cs"/>
              </a:rPr>
              <a:t>Over an eight week period, HOPE Pre-Release participants meet for over 120 hours of group work, requiring full participation and the passing of a final exam. Graduates participate in a graduation ceremony and receive a certificate, letter for court, small gift, and a contact visit. The participants live together on the HOPE pods; 4E for the women and 2C for the men.  Participants may remain in the HOPE program after graduation.</a:t>
            </a:r>
          </a:p>
          <a:p>
            <a:pPr fontAlgn="base"/>
            <a:r>
              <a:rPr lang="en-US" sz="1200" b="0" i="0" kern="1200" dirty="0">
                <a:solidFill>
                  <a:schemeClr val="tx1"/>
                </a:solidFill>
                <a:effectLst/>
                <a:latin typeface="+mn-lt"/>
                <a:ea typeface="+mn-ea"/>
                <a:cs typeface="+mn-cs"/>
              </a:rPr>
              <a:t>Among others, the HOPE Pre-Release Program addresses the following key themes:</a:t>
            </a:r>
          </a:p>
          <a:p>
            <a:pPr fontAlgn="base"/>
            <a:r>
              <a:rPr lang="en-US" sz="1200" b="0" i="0" kern="1200" dirty="0">
                <a:solidFill>
                  <a:schemeClr val="tx1"/>
                </a:solidFill>
                <a:effectLst/>
                <a:latin typeface="+mn-lt"/>
                <a:ea typeface="+mn-ea"/>
                <a:cs typeface="+mn-cs"/>
              </a:rPr>
              <a:t>Addiction and Recovery </a:t>
            </a:r>
          </a:p>
          <a:p>
            <a:pPr fontAlgn="base"/>
            <a:r>
              <a:rPr lang="en-US" sz="1200" b="0" i="0" kern="1200" dirty="0">
                <a:solidFill>
                  <a:schemeClr val="tx1"/>
                </a:solidFill>
                <a:effectLst/>
                <a:latin typeface="+mn-lt"/>
                <a:ea typeface="+mn-ea"/>
                <a:cs typeface="+mn-cs"/>
              </a:rPr>
              <a:t>Anger Management </a:t>
            </a:r>
          </a:p>
          <a:p>
            <a:pPr fontAlgn="base"/>
            <a:r>
              <a:rPr lang="en-US" sz="1200" b="0" i="0" kern="1200" dirty="0">
                <a:solidFill>
                  <a:schemeClr val="tx1"/>
                </a:solidFill>
                <a:effectLst/>
                <a:latin typeface="+mn-lt"/>
                <a:ea typeface="+mn-ea"/>
                <a:cs typeface="+mn-cs"/>
              </a:rPr>
              <a:t>Confronting “Stinking Thinking” </a:t>
            </a:r>
          </a:p>
          <a:p>
            <a:pPr fontAlgn="base"/>
            <a:r>
              <a:rPr lang="en-US" sz="1200" b="0" i="0" kern="1200" dirty="0">
                <a:solidFill>
                  <a:schemeClr val="tx1"/>
                </a:solidFill>
                <a:effectLst/>
                <a:latin typeface="+mn-lt"/>
                <a:ea typeface="+mn-ea"/>
                <a:cs typeface="+mn-cs"/>
              </a:rPr>
              <a:t>Life Skills </a:t>
            </a:r>
          </a:p>
          <a:p>
            <a:pPr fontAlgn="base"/>
            <a:r>
              <a:rPr lang="en-US" sz="1200" b="0" i="0" kern="1200" dirty="0">
                <a:solidFill>
                  <a:schemeClr val="tx1"/>
                </a:solidFill>
                <a:effectLst/>
                <a:latin typeface="+mn-lt"/>
                <a:ea typeface="+mn-ea"/>
                <a:cs typeface="+mn-cs"/>
              </a:rPr>
              <a:t>Parenting </a:t>
            </a:r>
          </a:p>
          <a:p>
            <a:pPr fontAlgn="base"/>
            <a:r>
              <a:rPr lang="en-US" sz="1200" b="0" i="0" kern="1200" dirty="0">
                <a:solidFill>
                  <a:schemeClr val="tx1"/>
                </a:solidFill>
                <a:effectLst/>
                <a:latin typeface="+mn-lt"/>
                <a:ea typeface="+mn-ea"/>
                <a:cs typeface="+mn-cs"/>
              </a:rPr>
              <a:t>Release and Reintegration </a:t>
            </a:r>
          </a:p>
          <a:p>
            <a:pPr fontAlgn="base"/>
            <a:r>
              <a:rPr lang="en-US" sz="1200" b="0" i="0" kern="1200" dirty="0">
                <a:solidFill>
                  <a:schemeClr val="tx1"/>
                </a:solidFill>
                <a:effectLst/>
                <a:latin typeface="+mn-lt"/>
                <a:ea typeface="+mn-ea"/>
                <a:cs typeface="+mn-cs"/>
              </a:rPr>
              <a:t>Spiritual Formation  </a:t>
            </a:r>
          </a:p>
          <a:p>
            <a:pPr fontAlgn="base"/>
            <a:r>
              <a:rPr lang="en-US" sz="1200" b="1" kern="1200" dirty="0">
                <a:solidFill>
                  <a:schemeClr val="tx1"/>
                </a:solidFill>
                <a:effectLst/>
                <a:latin typeface="+mn-lt"/>
                <a:ea typeface="+mn-ea"/>
                <a:cs typeface="+mn-cs"/>
              </a:rPr>
              <a:t>HOPE Aftercare</a:t>
            </a:r>
          </a:p>
          <a:p>
            <a:pPr fontAlgn="base"/>
            <a:r>
              <a:rPr lang="en-US" sz="1200" b="0" i="0" kern="1200" dirty="0">
                <a:solidFill>
                  <a:schemeClr val="tx1"/>
                </a:solidFill>
                <a:effectLst/>
                <a:latin typeface="+mn-lt"/>
                <a:ea typeface="+mn-ea"/>
                <a:cs typeface="+mn-cs"/>
              </a:rPr>
              <a:t>Each HOPE participant (also known as a mentee) is eligible to be matched with a trained mentor who will offer the mentee support over a one-year period, beginning when the participant is in jail. Each HOPE mentor will be available to support the mentee in making a healthy transition to society. This may include joining the mentee at recovery meetings, encouraging with job and housing search, meeting with the mentee’s Probation Officer and family, and inviting the mentee to fellowship with a community of faith. </a:t>
            </a:r>
          </a:p>
          <a:p>
            <a:endParaRPr lang="en-US" dirty="0"/>
          </a:p>
        </p:txBody>
      </p:sp>
      <p:sp>
        <p:nvSpPr>
          <p:cNvPr id="4" name="Slide Number Placeholder 3"/>
          <p:cNvSpPr>
            <a:spLocks noGrp="1"/>
          </p:cNvSpPr>
          <p:nvPr>
            <p:ph type="sldNum" sz="quarter" idx="5"/>
          </p:nvPr>
        </p:nvSpPr>
        <p:spPr/>
        <p:txBody>
          <a:bodyPr/>
          <a:lstStyle/>
          <a:p>
            <a:fld id="{7CD2A3E7-8B16-461C-86FD-0FBE5B482535}" type="slidenum">
              <a:rPr lang="en-US" smtClean="0"/>
              <a:t>7</a:t>
            </a:fld>
            <a:endParaRPr lang="en-US"/>
          </a:p>
        </p:txBody>
      </p:sp>
    </p:spTree>
    <p:extLst>
      <p:ext uri="{BB962C8B-B14F-4D97-AF65-F5344CB8AC3E}">
        <p14:creationId xmlns:p14="http://schemas.microsoft.com/office/powerpoint/2010/main" val="3407322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92C65-F721-462B-AE6E-6769EE1780B5}" type="slidenum">
              <a:rPr lang="en-US" smtClean="0"/>
              <a:t>52</a:t>
            </a:fld>
            <a:endParaRPr lang="en-US"/>
          </a:p>
        </p:txBody>
      </p:sp>
    </p:spTree>
    <p:extLst>
      <p:ext uri="{BB962C8B-B14F-4D97-AF65-F5344CB8AC3E}">
        <p14:creationId xmlns:p14="http://schemas.microsoft.com/office/powerpoint/2010/main" val="3547706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92C65-F721-462B-AE6E-6769EE1780B5}" type="slidenum">
              <a:rPr lang="en-US" smtClean="0"/>
              <a:t>58</a:t>
            </a:fld>
            <a:endParaRPr lang="en-US"/>
          </a:p>
        </p:txBody>
      </p:sp>
    </p:spTree>
    <p:extLst>
      <p:ext uri="{BB962C8B-B14F-4D97-AF65-F5344CB8AC3E}">
        <p14:creationId xmlns:p14="http://schemas.microsoft.com/office/powerpoint/2010/main" val="3547706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27.04 - 25</a:t>
            </a:r>
          </a:p>
        </p:txBody>
      </p:sp>
      <p:sp>
        <p:nvSpPr>
          <p:cNvPr id="4" name="Slide Number Placeholder 3"/>
          <p:cNvSpPr>
            <a:spLocks noGrp="1"/>
          </p:cNvSpPr>
          <p:nvPr>
            <p:ph type="sldNum" sz="quarter" idx="10"/>
          </p:nvPr>
        </p:nvSpPr>
        <p:spPr/>
        <p:txBody>
          <a:bodyPr/>
          <a:lstStyle/>
          <a:p>
            <a:fld id="{EF792C65-F721-462B-AE6E-6769EE1780B5}" type="slidenum">
              <a:rPr lang="en-US" smtClean="0"/>
              <a:t>64</a:t>
            </a:fld>
            <a:endParaRPr lang="en-US"/>
          </a:p>
        </p:txBody>
      </p:sp>
    </p:spTree>
    <p:extLst>
      <p:ext uri="{BB962C8B-B14F-4D97-AF65-F5344CB8AC3E}">
        <p14:creationId xmlns:p14="http://schemas.microsoft.com/office/powerpoint/2010/main" val="1026843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27.04 - 25</a:t>
            </a:r>
          </a:p>
        </p:txBody>
      </p:sp>
      <p:sp>
        <p:nvSpPr>
          <p:cNvPr id="4" name="Slide Number Placeholder 3"/>
          <p:cNvSpPr>
            <a:spLocks noGrp="1"/>
          </p:cNvSpPr>
          <p:nvPr>
            <p:ph type="sldNum" sz="quarter" idx="10"/>
          </p:nvPr>
        </p:nvSpPr>
        <p:spPr/>
        <p:txBody>
          <a:bodyPr/>
          <a:lstStyle/>
          <a:p>
            <a:fld id="{EF792C65-F721-462B-AE6E-6769EE1780B5}" type="slidenum">
              <a:rPr lang="en-US" smtClean="0"/>
              <a:t>65</a:t>
            </a:fld>
            <a:endParaRPr lang="en-US"/>
          </a:p>
        </p:txBody>
      </p:sp>
    </p:spTree>
    <p:extLst>
      <p:ext uri="{BB962C8B-B14F-4D97-AF65-F5344CB8AC3E}">
        <p14:creationId xmlns:p14="http://schemas.microsoft.com/office/powerpoint/2010/main" val="2987508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92C65-F721-462B-AE6E-6769EE1780B5}" type="slidenum">
              <a:rPr lang="en-US" smtClean="0"/>
              <a:t>70</a:t>
            </a:fld>
            <a:endParaRPr lang="en-US"/>
          </a:p>
        </p:txBody>
      </p:sp>
    </p:spTree>
    <p:extLst>
      <p:ext uri="{BB962C8B-B14F-4D97-AF65-F5344CB8AC3E}">
        <p14:creationId xmlns:p14="http://schemas.microsoft.com/office/powerpoint/2010/main" val="670893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92C65-F721-462B-AE6E-6769EE1780B5}" type="slidenum">
              <a:rPr lang="en-US" smtClean="0"/>
              <a:t>73</a:t>
            </a:fld>
            <a:endParaRPr lang="en-US"/>
          </a:p>
        </p:txBody>
      </p:sp>
    </p:spTree>
    <p:extLst>
      <p:ext uri="{BB962C8B-B14F-4D97-AF65-F5344CB8AC3E}">
        <p14:creationId xmlns:p14="http://schemas.microsoft.com/office/powerpoint/2010/main" val="1574600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92C65-F721-462B-AE6E-6769EE1780B5}" type="slidenum">
              <a:rPr lang="en-US" smtClean="0"/>
              <a:t>76</a:t>
            </a:fld>
            <a:endParaRPr lang="en-US"/>
          </a:p>
        </p:txBody>
      </p:sp>
    </p:spTree>
    <p:extLst>
      <p:ext uri="{BB962C8B-B14F-4D97-AF65-F5344CB8AC3E}">
        <p14:creationId xmlns:p14="http://schemas.microsoft.com/office/powerpoint/2010/main" val="1043590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92C65-F721-462B-AE6E-6769EE1780B5}" type="slidenum">
              <a:rPr lang="en-US" smtClean="0"/>
              <a:t>78</a:t>
            </a:fld>
            <a:endParaRPr lang="en-US"/>
          </a:p>
        </p:txBody>
      </p:sp>
    </p:spTree>
    <p:extLst>
      <p:ext uri="{BB962C8B-B14F-4D97-AF65-F5344CB8AC3E}">
        <p14:creationId xmlns:p14="http://schemas.microsoft.com/office/powerpoint/2010/main" val="703659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92C65-F721-462B-AE6E-6769EE1780B5}" type="slidenum">
              <a:rPr lang="en-US" smtClean="0"/>
              <a:t>79</a:t>
            </a:fld>
            <a:endParaRPr lang="en-US"/>
          </a:p>
        </p:txBody>
      </p:sp>
    </p:spTree>
    <p:extLst>
      <p:ext uri="{BB962C8B-B14F-4D97-AF65-F5344CB8AC3E}">
        <p14:creationId xmlns:p14="http://schemas.microsoft.com/office/powerpoint/2010/main" val="2403561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92C65-F721-462B-AE6E-6769EE1780B5}" type="slidenum">
              <a:rPr lang="en-US" smtClean="0"/>
              <a:t>80</a:t>
            </a:fld>
            <a:endParaRPr lang="en-US"/>
          </a:p>
        </p:txBody>
      </p:sp>
    </p:spTree>
    <p:extLst>
      <p:ext uri="{BB962C8B-B14F-4D97-AF65-F5344CB8AC3E}">
        <p14:creationId xmlns:p14="http://schemas.microsoft.com/office/powerpoint/2010/main" val="1585022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1CC3C9-5AB3-4247-9E68-056A1FEE307F}" type="slidenum">
              <a:rPr lang="en-US" smtClean="0"/>
              <a:t>11</a:t>
            </a:fld>
            <a:endParaRPr lang="en-US"/>
          </a:p>
        </p:txBody>
      </p:sp>
    </p:spTree>
    <p:extLst>
      <p:ext uri="{BB962C8B-B14F-4D97-AF65-F5344CB8AC3E}">
        <p14:creationId xmlns:p14="http://schemas.microsoft.com/office/powerpoint/2010/main" val="3448002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92C65-F721-462B-AE6E-6769EE1780B5}" type="slidenum">
              <a:rPr lang="en-US" smtClean="0"/>
              <a:t>81</a:t>
            </a:fld>
            <a:endParaRPr lang="en-US"/>
          </a:p>
        </p:txBody>
      </p:sp>
    </p:spTree>
    <p:extLst>
      <p:ext uri="{BB962C8B-B14F-4D97-AF65-F5344CB8AC3E}">
        <p14:creationId xmlns:p14="http://schemas.microsoft.com/office/powerpoint/2010/main" val="307995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92C65-F721-462B-AE6E-6769EE1780B5}" type="slidenum">
              <a:rPr lang="en-US" smtClean="0"/>
              <a:t>89</a:t>
            </a:fld>
            <a:endParaRPr lang="en-US"/>
          </a:p>
        </p:txBody>
      </p:sp>
    </p:spTree>
    <p:extLst>
      <p:ext uri="{BB962C8B-B14F-4D97-AF65-F5344CB8AC3E}">
        <p14:creationId xmlns:p14="http://schemas.microsoft.com/office/powerpoint/2010/main" val="24463434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92C65-F721-462B-AE6E-6769EE1780B5}" type="slidenum">
              <a:rPr lang="en-US" smtClean="0"/>
              <a:t>95</a:t>
            </a:fld>
            <a:endParaRPr lang="en-US"/>
          </a:p>
        </p:txBody>
      </p:sp>
    </p:spTree>
    <p:extLst>
      <p:ext uri="{BB962C8B-B14F-4D97-AF65-F5344CB8AC3E}">
        <p14:creationId xmlns:p14="http://schemas.microsoft.com/office/powerpoint/2010/main" val="2212105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1CC3C9-5AB3-4247-9E68-056A1FEE307F}" type="slidenum">
              <a:rPr lang="en-US" smtClean="0"/>
              <a:t>12</a:t>
            </a:fld>
            <a:endParaRPr lang="en-US"/>
          </a:p>
        </p:txBody>
      </p:sp>
    </p:spTree>
    <p:extLst>
      <p:ext uri="{BB962C8B-B14F-4D97-AF65-F5344CB8AC3E}">
        <p14:creationId xmlns:p14="http://schemas.microsoft.com/office/powerpoint/2010/main" val="554364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1CC3C9-5AB3-4247-9E68-056A1FEE307F}" type="slidenum">
              <a:rPr lang="en-US" smtClean="0"/>
              <a:t>13</a:t>
            </a:fld>
            <a:endParaRPr lang="en-US"/>
          </a:p>
        </p:txBody>
      </p:sp>
    </p:spTree>
    <p:extLst>
      <p:ext uri="{BB962C8B-B14F-4D97-AF65-F5344CB8AC3E}">
        <p14:creationId xmlns:p14="http://schemas.microsoft.com/office/powerpoint/2010/main" val="2068989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92C65-F721-462B-AE6E-6769EE1780B5}" type="slidenum">
              <a:rPr lang="en-US" smtClean="0"/>
              <a:t>17</a:t>
            </a:fld>
            <a:endParaRPr lang="en-US"/>
          </a:p>
        </p:txBody>
      </p:sp>
    </p:spTree>
    <p:extLst>
      <p:ext uri="{BB962C8B-B14F-4D97-AF65-F5344CB8AC3E}">
        <p14:creationId xmlns:p14="http://schemas.microsoft.com/office/powerpoint/2010/main" val="3010639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92C65-F721-462B-AE6E-6769EE1780B5}" type="slidenum">
              <a:rPr lang="en-US" smtClean="0"/>
              <a:t>20</a:t>
            </a:fld>
            <a:endParaRPr lang="en-US"/>
          </a:p>
        </p:txBody>
      </p:sp>
    </p:spTree>
    <p:extLst>
      <p:ext uri="{BB962C8B-B14F-4D97-AF65-F5344CB8AC3E}">
        <p14:creationId xmlns:p14="http://schemas.microsoft.com/office/powerpoint/2010/main" val="3260193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Hourly</a:t>
            </a:r>
            <a:r>
              <a:rPr lang="en-US" baseline="0" dirty="0"/>
              <a:t> average for cars and travel time. </a:t>
            </a:r>
            <a:endParaRPr lang="en-US" dirty="0"/>
          </a:p>
        </p:txBody>
      </p:sp>
      <p:sp>
        <p:nvSpPr>
          <p:cNvPr id="4" name="Slide Number Placeholder 3"/>
          <p:cNvSpPr>
            <a:spLocks noGrp="1"/>
          </p:cNvSpPr>
          <p:nvPr>
            <p:ph type="sldNum" sz="quarter" idx="10"/>
          </p:nvPr>
        </p:nvSpPr>
        <p:spPr/>
        <p:txBody>
          <a:bodyPr/>
          <a:lstStyle/>
          <a:p>
            <a:fld id="{EF792C65-F721-462B-AE6E-6769EE1780B5}" type="slidenum">
              <a:rPr lang="en-US" smtClean="0"/>
              <a:t>22</a:t>
            </a:fld>
            <a:endParaRPr lang="en-US"/>
          </a:p>
        </p:txBody>
      </p:sp>
    </p:spTree>
    <p:extLst>
      <p:ext uri="{BB962C8B-B14F-4D97-AF65-F5344CB8AC3E}">
        <p14:creationId xmlns:p14="http://schemas.microsoft.com/office/powerpoint/2010/main" val="1804784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92C65-F721-462B-AE6E-6769EE1780B5}" type="slidenum">
              <a:rPr lang="en-US" smtClean="0"/>
              <a:t>23</a:t>
            </a:fld>
            <a:endParaRPr lang="en-US"/>
          </a:p>
        </p:txBody>
      </p:sp>
    </p:spTree>
    <p:extLst>
      <p:ext uri="{BB962C8B-B14F-4D97-AF65-F5344CB8AC3E}">
        <p14:creationId xmlns:p14="http://schemas.microsoft.com/office/powerpoint/2010/main" val="3547706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8B58DAD-A0B9-4323-BF9A-16D421D02D87}" type="datetimeFigureOut">
              <a:rPr lang="en-US" smtClean="0"/>
              <a:t>8/21/2019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8F5FAA-24B4-4417-BE83-7BF05A09E210}" type="slidenum">
              <a:rPr lang="en-US" smtClean="0"/>
              <a:t>‹#›</a:t>
            </a:fld>
            <a:endParaRPr lang="en-US"/>
          </a:p>
        </p:txBody>
      </p:sp>
    </p:spTree>
    <p:extLst>
      <p:ext uri="{BB962C8B-B14F-4D97-AF65-F5344CB8AC3E}">
        <p14:creationId xmlns:p14="http://schemas.microsoft.com/office/powerpoint/2010/main" val="4289581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58DAD-A0B9-4323-BF9A-16D421D02D87}" type="datetimeFigureOut">
              <a:rPr lang="en-US" smtClean="0"/>
              <a:t>8/21/2019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8F5FAA-24B4-4417-BE83-7BF05A09E210}" type="slidenum">
              <a:rPr lang="en-US" smtClean="0"/>
              <a:t>‹#›</a:t>
            </a:fld>
            <a:endParaRPr lang="en-US"/>
          </a:p>
        </p:txBody>
      </p:sp>
    </p:spTree>
    <p:extLst>
      <p:ext uri="{BB962C8B-B14F-4D97-AF65-F5344CB8AC3E}">
        <p14:creationId xmlns:p14="http://schemas.microsoft.com/office/powerpoint/2010/main" val="3165313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58DAD-A0B9-4323-BF9A-16D421D02D87}" type="datetimeFigureOut">
              <a:rPr lang="en-US" smtClean="0"/>
              <a:t>8/21/2019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8F5FAA-24B4-4417-BE83-7BF05A09E210}" type="slidenum">
              <a:rPr lang="en-US" smtClean="0"/>
              <a:t>‹#›</a:t>
            </a:fld>
            <a:endParaRPr lang="en-US"/>
          </a:p>
        </p:txBody>
      </p:sp>
    </p:spTree>
    <p:extLst>
      <p:ext uri="{BB962C8B-B14F-4D97-AF65-F5344CB8AC3E}">
        <p14:creationId xmlns:p14="http://schemas.microsoft.com/office/powerpoint/2010/main" val="475487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58DAD-A0B9-4323-BF9A-16D421D02D87}" type="datetimeFigureOut">
              <a:rPr lang="en-US" smtClean="0"/>
              <a:t>8/21/2019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8F5FAA-24B4-4417-BE83-7BF05A09E210}" type="slidenum">
              <a:rPr lang="en-US" smtClean="0"/>
              <a:t>‹#›</a:t>
            </a:fld>
            <a:endParaRPr lang="en-US"/>
          </a:p>
        </p:txBody>
      </p:sp>
    </p:spTree>
    <p:extLst>
      <p:ext uri="{BB962C8B-B14F-4D97-AF65-F5344CB8AC3E}">
        <p14:creationId xmlns:p14="http://schemas.microsoft.com/office/powerpoint/2010/main" val="1352391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B58DAD-A0B9-4323-BF9A-16D421D02D87}" type="datetimeFigureOut">
              <a:rPr lang="en-US" smtClean="0"/>
              <a:t>8/21/2019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8F5FAA-24B4-4417-BE83-7BF05A09E210}" type="slidenum">
              <a:rPr lang="en-US" smtClean="0"/>
              <a:t>‹#›</a:t>
            </a:fld>
            <a:endParaRPr lang="en-US"/>
          </a:p>
        </p:txBody>
      </p:sp>
    </p:spTree>
    <p:extLst>
      <p:ext uri="{BB962C8B-B14F-4D97-AF65-F5344CB8AC3E}">
        <p14:creationId xmlns:p14="http://schemas.microsoft.com/office/powerpoint/2010/main" val="1856998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B58DAD-A0B9-4323-BF9A-16D421D02D87}" type="datetimeFigureOut">
              <a:rPr lang="en-US" smtClean="0"/>
              <a:t>8/21/2019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8F5FAA-24B4-4417-BE83-7BF05A09E210}" type="slidenum">
              <a:rPr lang="en-US" smtClean="0"/>
              <a:t>‹#›</a:t>
            </a:fld>
            <a:endParaRPr lang="en-US"/>
          </a:p>
        </p:txBody>
      </p:sp>
    </p:spTree>
    <p:extLst>
      <p:ext uri="{BB962C8B-B14F-4D97-AF65-F5344CB8AC3E}">
        <p14:creationId xmlns:p14="http://schemas.microsoft.com/office/powerpoint/2010/main" val="1984002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B58DAD-A0B9-4323-BF9A-16D421D02D87}" type="datetimeFigureOut">
              <a:rPr lang="en-US" smtClean="0"/>
              <a:t>8/21/2019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8F5FAA-24B4-4417-BE83-7BF05A09E210}" type="slidenum">
              <a:rPr lang="en-US" smtClean="0"/>
              <a:t>‹#›</a:t>
            </a:fld>
            <a:endParaRPr lang="en-US"/>
          </a:p>
        </p:txBody>
      </p:sp>
    </p:spTree>
    <p:extLst>
      <p:ext uri="{BB962C8B-B14F-4D97-AF65-F5344CB8AC3E}">
        <p14:creationId xmlns:p14="http://schemas.microsoft.com/office/powerpoint/2010/main" val="3902137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B58DAD-A0B9-4323-BF9A-16D421D02D87}" type="datetimeFigureOut">
              <a:rPr lang="en-US" smtClean="0"/>
              <a:t>8/21/2019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8F5FAA-24B4-4417-BE83-7BF05A09E210}" type="slidenum">
              <a:rPr lang="en-US" smtClean="0"/>
              <a:t>‹#›</a:t>
            </a:fld>
            <a:endParaRPr lang="en-US"/>
          </a:p>
        </p:txBody>
      </p:sp>
    </p:spTree>
    <p:extLst>
      <p:ext uri="{BB962C8B-B14F-4D97-AF65-F5344CB8AC3E}">
        <p14:creationId xmlns:p14="http://schemas.microsoft.com/office/powerpoint/2010/main" val="3226835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B58DAD-A0B9-4323-BF9A-16D421D02D87}" type="datetimeFigureOut">
              <a:rPr lang="en-US" smtClean="0"/>
              <a:t>8/21/2019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8F5FAA-24B4-4417-BE83-7BF05A09E210}" type="slidenum">
              <a:rPr lang="en-US" smtClean="0"/>
              <a:t>‹#›</a:t>
            </a:fld>
            <a:endParaRPr lang="en-US"/>
          </a:p>
        </p:txBody>
      </p:sp>
    </p:spTree>
    <p:extLst>
      <p:ext uri="{BB962C8B-B14F-4D97-AF65-F5344CB8AC3E}">
        <p14:creationId xmlns:p14="http://schemas.microsoft.com/office/powerpoint/2010/main" val="2105325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B58DAD-A0B9-4323-BF9A-16D421D02D87}" type="datetimeFigureOut">
              <a:rPr lang="en-US" smtClean="0"/>
              <a:t>8/21/2019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8F5FAA-24B4-4417-BE83-7BF05A09E210}" type="slidenum">
              <a:rPr lang="en-US" smtClean="0"/>
              <a:t>‹#›</a:t>
            </a:fld>
            <a:endParaRPr lang="en-US"/>
          </a:p>
        </p:txBody>
      </p:sp>
    </p:spTree>
    <p:extLst>
      <p:ext uri="{BB962C8B-B14F-4D97-AF65-F5344CB8AC3E}">
        <p14:creationId xmlns:p14="http://schemas.microsoft.com/office/powerpoint/2010/main" val="3283188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B58DAD-A0B9-4323-BF9A-16D421D02D87}" type="datetimeFigureOut">
              <a:rPr lang="en-US" smtClean="0"/>
              <a:t>8/21/2019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8F5FAA-24B4-4417-BE83-7BF05A09E210}" type="slidenum">
              <a:rPr lang="en-US" smtClean="0"/>
              <a:t>‹#›</a:t>
            </a:fld>
            <a:endParaRPr lang="en-US"/>
          </a:p>
        </p:txBody>
      </p:sp>
    </p:spTree>
    <p:extLst>
      <p:ext uri="{BB962C8B-B14F-4D97-AF65-F5344CB8AC3E}">
        <p14:creationId xmlns:p14="http://schemas.microsoft.com/office/powerpoint/2010/main" val="1467668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B58DAD-A0B9-4323-BF9A-16D421D02D87}" type="datetimeFigureOut">
              <a:rPr lang="en-US" smtClean="0"/>
              <a:t>8/21/2019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8F5FAA-24B4-4417-BE83-7BF05A09E210}" type="slidenum">
              <a:rPr lang="en-US" smtClean="0"/>
              <a:t>‹#›</a:t>
            </a:fld>
            <a:endParaRPr lang="en-US"/>
          </a:p>
        </p:txBody>
      </p:sp>
    </p:spTree>
    <p:extLst>
      <p:ext uri="{BB962C8B-B14F-4D97-AF65-F5344CB8AC3E}">
        <p14:creationId xmlns:p14="http://schemas.microsoft.com/office/powerpoint/2010/main" val="21741876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linardi.gspia.pitt.edu/?page_id=564"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3.xml.rels><?xml version="1.0" encoding="UTF-8" standalone="yes"?>
<Relationships xmlns="http://schemas.openxmlformats.org/package/2006/relationships"><Relationship Id="rId2" Type="http://schemas.openxmlformats.org/officeDocument/2006/relationships/hyperlink" Target="mailto:linardi@pitt.edu"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video" Target="https://www.youtube.com/embed/s90dp-8oA6o?feature=oembed" TargetMode="External"/><Relationship Id="rId5" Type="http://schemas.openxmlformats.org/officeDocument/2006/relationships/hyperlink" Target="https://www.youtube.com/watch?v=s90dp-8oA6o" TargetMode="Externa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rapidtables.com/math/number/exponent.htm#quotient" TargetMode="External"/><Relationship Id="rId2" Type="http://schemas.openxmlformats.org/officeDocument/2006/relationships/hyperlink" Target="http://www.rapidtables.com/math/number/exponent.htm#product" TargetMode="External"/><Relationship Id="rId1" Type="http://schemas.openxmlformats.org/officeDocument/2006/relationships/slideLayout" Target="../slideLayouts/slideLayout2.xml"/><Relationship Id="rId4" Type="http://schemas.openxmlformats.org/officeDocument/2006/relationships/hyperlink" Target="http://www.rapidtables.com/math/number/exponent.htm#power"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7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2.emf"/><Relationship Id="rId1" Type="http://schemas.openxmlformats.org/officeDocument/2006/relationships/slideLayout" Target="../slideLayouts/slideLayout2.xml"/><Relationship Id="rId5" Type="http://schemas.openxmlformats.org/officeDocument/2006/relationships/image" Target="../media/image33.gif"/><Relationship Id="rId4" Type="http://schemas.openxmlformats.org/officeDocument/2006/relationships/image" Target="../media/image38.jpeg"/></Relationships>
</file>

<file path=ppt/slides/_rels/slide75.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9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581400"/>
            <a:ext cx="8305800" cy="1450975"/>
          </a:xfrm>
        </p:spPr>
        <p:txBody>
          <a:bodyPr/>
          <a:lstStyle/>
          <a:p>
            <a:r>
              <a:rPr lang="en-US" dirty="0"/>
              <a:t>2019 GSPIA Amazing Analytics Race</a:t>
            </a:r>
          </a:p>
        </p:txBody>
      </p:sp>
      <p:sp>
        <p:nvSpPr>
          <p:cNvPr id="3" name="Subtitle 2"/>
          <p:cNvSpPr>
            <a:spLocks noGrp="1"/>
          </p:cNvSpPr>
          <p:nvPr>
            <p:ph type="subTitle" idx="1"/>
          </p:nvPr>
        </p:nvSpPr>
        <p:spPr>
          <a:xfrm>
            <a:off x="1371600" y="4876800"/>
            <a:ext cx="6400800" cy="1752600"/>
          </a:xfrm>
        </p:spPr>
        <p:txBody>
          <a:bodyPr/>
          <a:lstStyle/>
          <a:p>
            <a:r>
              <a:rPr lang="en-US" dirty="0"/>
              <a:t>Wednesday Training Camp</a:t>
            </a:r>
          </a:p>
          <a:p>
            <a:r>
              <a:rPr lang="en-US" sz="2000" dirty="0"/>
              <a:t>Sera </a:t>
            </a:r>
            <a:r>
              <a:rPr lang="en-US" sz="2000" dirty="0" err="1"/>
              <a:t>Linardi</a:t>
            </a:r>
            <a:endParaRPr lang="en-US" sz="2000" dirty="0"/>
          </a:p>
          <a:p>
            <a:r>
              <a:rPr lang="en-US" sz="2000" dirty="0"/>
              <a:t>Associate Professor of Economics</a:t>
            </a:r>
          </a:p>
        </p:txBody>
      </p:sp>
      <p:pic>
        <p:nvPicPr>
          <p:cNvPr id="29698" name="Picture 2" descr="http://graphics8.nytimes.com/images/2013/04/22/sports/22london-marathon_4/22london-marathon_4-article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00025"/>
            <a:ext cx="57150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353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3FF49-9135-49D6-99BD-0F3E7AABD3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2E0B97-F1E6-403C-A920-D7C4DB94BF67}"/>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7269ECB0-70E1-492B-B633-692B11163AC7}"/>
              </a:ext>
            </a:extLst>
          </p:cNvPr>
          <p:cNvPicPr>
            <a:picLocks noChangeAspect="1"/>
          </p:cNvPicPr>
          <p:nvPr/>
        </p:nvPicPr>
        <p:blipFill>
          <a:blip r:embed="rId2"/>
          <a:stretch>
            <a:fillRect/>
          </a:stretch>
        </p:blipFill>
        <p:spPr>
          <a:xfrm>
            <a:off x="2514600" y="274638"/>
            <a:ext cx="4500683" cy="6373689"/>
          </a:xfrm>
          <a:prstGeom prst="rect">
            <a:avLst/>
          </a:prstGeom>
        </p:spPr>
      </p:pic>
    </p:spTree>
    <p:extLst>
      <p:ext uri="{BB962C8B-B14F-4D97-AF65-F5344CB8AC3E}">
        <p14:creationId xmlns:p14="http://schemas.microsoft.com/office/powerpoint/2010/main" val="1969032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5501" y="2758838"/>
            <a:ext cx="4165226" cy="20069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p>
        </p:txBody>
      </p:sp>
      <p:sp>
        <p:nvSpPr>
          <p:cNvPr id="2" name="Title 1"/>
          <p:cNvSpPr>
            <a:spLocks noGrp="1"/>
          </p:cNvSpPr>
          <p:nvPr>
            <p:ph type="title"/>
          </p:nvPr>
        </p:nvSpPr>
        <p:spPr/>
        <p:txBody>
          <a:bodyPr/>
          <a:lstStyle/>
          <a:p>
            <a:r>
              <a:rPr lang="en-US" dirty="0"/>
              <a:t>Punch card = No incentive</a:t>
            </a:r>
          </a:p>
        </p:txBody>
      </p:sp>
      <p:pic>
        <p:nvPicPr>
          <p:cNvPr id="4" name="Picture 2" descr="Foundation of Hop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2489" y="2787733"/>
            <a:ext cx="1400175" cy="8715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12847" y="2877254"/>
            <a:ext cx="2540654" cy="715581"/>
          </a:xfrm>
          <a:prstGeom prst="rect">
            <a:avLst/>
          </a:prstGeom>
          <a:noFill/>
        </p:spPr>
        <p:txBody>
          <a:bodyPr wrap="square" rtlCol="0">
            <a:spAutoFit/>
          </a:bodyPr>
          <a:lstStyle/>
          <a:p>
            <a:pPr algn="r"/>
            <a:r>
              <a:rPr lang="en-US" sz="1350" b="1" dirty="0">
                <a:solidFill>
                  <a:schemeClr val="accent1">
                    <a:lumMod val="75000"/>
                  </a:schemeClr>
                </a:solidFill>
              </a:rPr>
              <a:t>AFTERCARE</a:t>
            </a:r>
          </a:p>
          <a:p>
            <a:pPr algn="r"/>
            <a:r>
              <a:rPr lang="en-US" sz="1350" b="1" dirty="0">
                <a:solidFill>
                  <a:schemeClr val="accent1">
                    <a:lumMod val="75000"/>
                  </a:schemeClr>
                </a:solidFill>
              </a:rPr>
              <a:t>112 W. North Avenue, PA 15212</a:t>
            </a:r>
          </a:p>
          <a:p>
            <a:pPr algn="r"/>
            <a:r>
              <a:rPr lang="en-US" sz="1350" b="1" dirty="0">
                <a:solidFill>
                  <a:schemeClr val="accent1">
                    <a:lumMod val="75000"/>
                  </a:schemeClr>
                </a:solidFill>
              </a:rPr>
              <a:t>	(412)  321-3343</a:t>
            </a:r>
          </a:p>
        </p:txBody>
      </p:sp>
      <p:sp>
        <p:nvSpPr>
          <p:cNvPr id="7" name="Oval 6"/>
          <p:cNvSpPr/>
          <p:nvPr/>
        </p:nvSpPr>
        <p:spPr>
          <a:xfrm>
            <a:off x="544609" y="3892924"/>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p:cNvSpPr/>
          <p:nvPr/>
        </p:nvSpPr>
        <p:spPr>
          <a:xfrm>
            <a:off x="971552" y="3886201"/>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p:cNvSpPr/>
          <p:nvPr/>
        </p:nvSpPr>
        <p:spPr>
          <a:xfrm>
            <a:off x="1364876" y="3876115"/>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1818713" y="3866030"/>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p:cNvSpPr/>
          <p:nvPr/>
        </p:nvSpPr>
        <p:spPr>
          <a:xfrm>
            <a:off x="2245656" y="3859307"/>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p:cNvSpPr/>
          <p:nvPr/>
        </p:nvSpPr>
        <p:spPr>
          <a:xfrm>
            <a:off x="2669237" y="3849221"/>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p:cNvSpPr/>
          <p:nvPr/>
        </p:nvSpPr>
        <p:spPr>
          <a:xfrm>
            <a:off x="3092817" y="3859307"/>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p:cNvSpPr/>
          <p:nvPr/>
        </p:nvSpPr>
        <p:spPr>
          <a:xfrm>
            <a:off x="3489504" y="3862669"/>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p:cNvSpPr/>
          <p:nvPr/>
        </p:nvSpPr>
        <p:spPr>
          <a:xfrm>
            <a:off x="3902999" y="3862668"/>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p:cNvSpPr txBox="1"/>
          <p:nvPr/>
        </p:nvSpPr>
        <p:spPr>
          <a:xfrm>
            <a:off x="971552" y="4218180"/>
            <a:ext cx="3119295" cy="507831"/>
          </a:xfrm>
          <a:prstGeom prst="rect">
            <a:avLst/>
          </a:prstGeom>
          <a:noFill/>
        </p:spPr>
        <p:txBody>
          <a:bodyPr wrap="square" rtlCol="0">
            <a:spAutoFit/>
          </a:bodyPr>
          <a:lstStyle/>
          <a:p>
            <a:pPr algn="ctr"/>
            <a:r>
              <a:rPr lang="en-US" sz="1350" b="1" dirty="0">
                <a:solidFill>
                  <a:schemeClr val="accent1">
                    <a:lumMod val="75000"/>
                  </a:schemeClr>
                </a:solidFill>
              </a:rPr>
              <a:t>Please aim to use at least</a:t>
            </a:r>
          </a:p>
          <a:p>
            <a:pPr algn="ctr"/>
            <a:r>
              <a:rPr lang="en-US" sz="1350" b="1" dirty="0">
                <a:solidFill>
                  <a:schemeClr val="accent1">
                    <a:lumMod val="75000"/>
                  </a:schemeClr>
                </a:solidFill>
              </a:rPr>
              <a:t>five (5)  services in a year.</a:t>
            </a:r>
          </a:p>
        </p:txBody>
      </p:sp>
      <p:sp>
        <p:nvSpPr>
          <p:cNvPr id="20" name="Rectangle 19"/>
          <p:cNvSpPr/>
          <p:nvPr/>
        </p:nvSpPr>
        <p:spPr>
          <a:xfrm>
            <a:off x="4584608" y="2772825"/>
            <a:ext cx="4165226" cy="20069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p>
        </p:txBody>
      </p:sp>
      <p:sp>
        <p:nvSpPr>
          <p:cNvPr id="22" name="TextBox 21"/>
          <p:cNvSpPr txBox="1"/>
          <p:nvPr/>
        </p:nvSpPr>
        <p:spPr>
          <a:xfrm>
            <a:off x="5078368" y="2855714"/>
            <a:ext cx="3177705" cy="1338828"/>
          </a:xfrm>
          <a:prstGeom prst="rect">
            <a:avLst/>
          </a:prstGeom>
          <a:noFill/>
        </p:spPr>
        <p:txBody>
          <a:bodyPr wrap="square" rtlCol="0">
            <a:spAutoFit/>
          </a:bodyPr>
          <a:lstStyle/>
          <a:p>
            <a:pPr algn="ctr"/>
            <a:r>
              <a:rPr lang="en-US" sz="1350" dirty="0">
                <a:solidFill>
                  <a:schemeClr val="accent1">
                    <a:lumMod val="75000"/>
                  </a:schemeClr>
                </a:solidFill>
              </a:rPr>
              <a:t>This card is provided by our external partner and is of limited availability. </a:t>
            </a:r>
          </a:p>
          <a:p>
            <a:pPr algn="ctr"/>
            <a:endParaRPr lang="en-US" sz="1350" dirty="0">
              <a:solidFill>
                <a:schemeClr val="accent1">
                  <a:lumMod val="75000"/>
                </a:schemeClr>
              </a:solidFill>
            </a:endParaRPr>
          </a:p>
          <a:p>
            <a:pPr algn="ctr"/>
            <a:endParaRPr lang="en-US" sz="1350" dirty="0">
              <a:solidFill>
                <a:schemeClr val="accent1">
                  <a:lumMod val="75000"/>
                </a:schemeClr>
              </a:solidFill>
            </a:endParaRPr>
          </a:p>
          <a:p>
            <a:pPr algn="ctr"/>
            <a:endParaRPr lang="en-US" sz="1350" dirty="0">
              <a:solidFill>
                <a:schemeClr val="accent1">
                  <a:lumMod val="75000"/>
                </a:schemeClr>
              </a:solidFill>
            </a:endParaRPr>
          </a:p>
          <a:p>
            <a:pPr algn="ctr"/>
            <a:endParaRPr lang="en-US" sz="1350" dirty="0">
              <a:solidFill>
                <a:schemeClr val="accent1">
                  <a:lumMod val="75000"/>
                </a:schemeClr>
              </a:solidFill>
            </a:endParaRPr>
          </a:p>
        </p:txBody>
      </p:sp>
      <p:sp>
        <p:nvSpPr>
          <p:cNvPr id="23" name="TextBox 22"/>
          <p:cNvSpPr txBox="1"/>
          <p:nvPr/>
        </p:nvSpPr>
        <p:spPr>
          <a:xfrm>
            <a:off x="2161617" y="4892723"/>
            <a:ext cx="1596832" cy="300082"/>
          </a:xfrm>
          <a:prstGeom prst="rect">
            <a:avLst/>
          </a:prstGeom>
          <a:noFill/>
        </p:spPr>
        <p:txBody>
          <a:bodyPr wrap="square" rtlCol="0">
            <a:spAutoFit/>
          </a:bodyPr>
          <a:lstStyle/>
          <a:p>
            <a:r>
              <a:rPr lang="en-US" sz="1350" dirty="0"/>
              <a:t>Front</a:t>
            </a:r>
          </a:p>
        </p:txBody>
      </p:sp>
      <p:sp>
        <p:nvSpPr>
          <p:cNvPr id="24" name="TextBox 23"/>
          <p:cNvSpPr txBox="1"/>
          <p:nvPr/>
        </p:nvSpPr>
        <p:spPr>
          <a:xfrm>
            <a:off x="6410889" y="4918945"/>
            <a:ext cx="1596832" cy="300082"/>
          </a:xfrm>
          <a:prstGeom prst="rect">
            <a:avLst/>
          </a:prstGeom>
          <a:noFill/>
        </p:spPr>
        <p:txBody>
          <a:bodyPr wrap="square" rtlCol="0">
            <a:spAutoFit/>
          </a:bodyPr>
          <a:lstStyle/>
          <a:p>
            <a:r>
              <a:rPr lang="en-US" sz="1350" dirty="0"/>
              <a:t>Back</a:t>
            </a:r>
          </a:p>
        </p:txBody>
      </p:sp>
      <p:sp>
        <p:nvSpPr>
          <p:cNvPr id="16" name="TextBox 15">
            <a:extLst>
              <a:ext uri="{FF2B5EF4-FFF2-40B4-BE49-F238E27FC236}">
                <a16:creationId xmlns:a16="http://schemas.microsoft.com/office/drawing/2014/main" id="{36DA3880-51E7-4AC8-BF2E-835E5E78994C}"/>
              </a:ext>
            </a:extLst>
          </p:cNvPr>
          <p:cNvSpPr txBox="1"/>
          <p:nvPr/>
        </p:nvSpPr>
        <p:spPr>
          <a:xfrm>
            <a:off x="5139092" y="3761828"/>
            <a:ext cx="3436982" cy="715581"/>
          </a:xfrm>
          <a:prstGeom prst="rect">
            <a:avLst/>
          </a:prstGeom>
          <a:noFill/>
        </p:spPr>
        <p:txBody>
          <a:bodyPr wrap="square" rtlCol="0">
            <a:spAutoFit/>
          </a:bodyPr>
          <a:lstStyle/>
          <a:p>
            <a:r>
              <a:rPr lang="en-US" sz="1350" dirty="0"/>
              <a:t>Name:________________________</a:t>
            </a:r>
          </a:p>
          <a:p>
            <a:r>
              <a:rPr lang="en-US" sz="1350" dirty="0"/>
              <a:t>Card #:_______________________</a:t>
            </a:r>
          </a:p>
          <a:p>
            <a:r>
              <a:rPr lang="en-US" sz="1350" dirty="0"/>
              <a:t>Date</a:t>
            </a:r>
            <a:r>
              <a:rPr lang="en-US" sz="1350"/>
              <a:t>: ______________________ R:Y/N</a:t>
            </a:r>
            <a:endParaRPr lang="en-US" sz="1350" dirty="0"/>
          </a:p>
        </p:txBody>
      </p:sp>
      <p:sp>
        <p:nvSpPr>
          <p:cNvPr id="29" name="Rectangle 28">
            <a:extLst>
              <a:ext uri="{FF2B5EF4-FFF2-40B4-BE49-F238E27FC236}">
                <a16:creationId xmlns:a16="http://schemas.microsoft.com/office/drawing/2014/main" id="{20557C93-6B71-4CE6-8253-E15FF495C67C}"/>
              </a:ext>
            </a:extLst>
          </p:cNvPr>
          <p:cNvSpPr/>
          <p:nvPr/>
        </p:nvSpPr>
        <p:spPr>
          <a:xfrm>
            <a:off x="387441" y="3722723"/>
            <a:ext cx="4066060" cy="43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p>
        </p:txBody>
      </p:sp>
    </p:spTree>
    <p:extLst>
      <p:ext uri="{BB962C8B-B14F-4D97-AF65-F5344CB8AC3E}">
        <p14:creationId xmlns:p14="http://schemas.microsoft.com/office/powerpoint/2010/main" val="1411733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5501" y="2758838"/>
            <a:ext cx="4165226" cy="20069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p>
        </p:txBody>
      </p:sp>
      <p:sp>
        <p:nvSpPr>
          <p:cNvPr id="2" name="Title 1"/>
          <p:cNvSpPr>
            <a:spLocks noGrp="1"/>
          </p:cNvSpPr>
          <p:nvPr>
            <p:ph type="title"/>
          </p:nvPr>
        </p:nvSpPr>
        <p:spPr/>
        <p:txBody>
          <a:bodyPr>
            <a:normAutofit/>
          </a:bodyPr>
          <a:lstStyle/>
          <a:p>
            <a:r>
              <a:rPr lang="en-US" dirty="0"/>
              <a:t>Punch card: 3 visits to get incentive</a:t>
            </a:r>
          </a:p>
        </p:txBody>
      </p:sp>
      <p:pic>
        <p:nvPicPr>
          <p:cNvPr id="4" name="Picture 2" descr="Foundation of Hop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2489" y="2787733"/>
            <a:ext cx="1400175" cy="8715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12847" y="2877254"/>
            <a:ext cx="2540654" cy="715581"/>
          </a:xfrm>
          <a:prstGeom prst="rect">
            <a:avLst/>
          </a:prstGeom>
          <a:noFill/>
        </p:spPr>
        <p:txBody>
          <a:bodyPr wrap="square" rtlCol="0">
            <a:spAutoFit/>
          </a:bodyPr>
          <a:lstStyle/>
          <a:p>
            <a:pPr algn="r"/>
            <a:r>
              <a:rPr lang="en-US" sz="1350" b="1" dirty="0">
                <a:solidFill>
                  <a:schemeClr val="accent1">
                    <a:lumMod val="75000"/>
                  </a:schemeClr>
                </a:solidFill>
              </a:rPr>
              <a:t>AFTERCARE</a:t>
            </a:r>
          </a:p>
          <a:p>
            <a:pPr algn="r"/>
            <a:r>
              <a:rPr lang="en-US" sz="1350" b="1" dirty="0">
                <a:solidFill>
                  <a:schemeClr val="accent1">
                    <a:lumMod val="75000"/>
                  </a:schemeClr>
                </a:solidFill>
              </a:rPr>
              <a:t>112 W. North Avenue, PA 15212</a:t>
            </a:r>
          </a:p>
          <a:p>
            <a:pPr algn="r"/>
            <a:r>
              <a:rPr lang="en-US" sz="1350" b="1" dirty="0">
                <a:solidFill>
                  <a:schemeClr val="accent1">
                    <a:lumMod val="75000"/>
                  </a:schemeClr>
                </a:solidFill>
              </a:rPr>
              <a:t>	(412)  321-3343</a:t>
            </a:r>
          </a:p>
        </p:txBody>
      </p:sp>
      <p:sp>
        <p:nvSpPr>
          <p:cNvPr id="7" name="Oval 6"/>
          <p:cNvSpPr/>
          <p:nvPr/>
        </p:nvSpPr>
        <p:spPr>
          <a:xfrm>
            <a:off x="544609" y="3892924"/>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p:cNvSpPr/>
          <p:nvPr/>
        </p:nvSpPr>
        <p:spPr>
          <a:xfrm>
            <a:off x="971552" y="3886201"/>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p:cNvSpPr/>
          <p:nvPr/>
        </p:nvSpPr>
        <p:spPr>
          <a:xfrm>
            <a:off x="1364876" y="3876115"/>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1818713" y="3866030"/>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p:cNvSpPr/>
          <p:nvPr/>
        </p:nvSpPr>
        <p:spPr>
          <a:xfrm>
            <a:off x="2245656" y="3859307"/>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p:cNvSpPr/>
          <p:nvPr/>
        </p:nvSpPr>
        <p:spPr>
          <a:xfrm>
            <a:off x="2669237" y="3849221"/>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p:cNvSpPr/>
          <p:nvPr/>
        </p:nvSpPr>
        <p:spPr>
          <a:xfrm>
            <a:off x="3092817" y="3859307"/>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p:cNvSpPr/>
          <p:nvPr/>
        </p:nvSpPr>
        <p:spPr>
          <a:xfrm>
            <a:off x="3489504" y="3862669"/>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p:cNvSpPr/>
          <p:nvPr/>
        </p:nvSpPr>
        <p:spPr>
          <a:xfrm>
            <a:off x="3902999" y="3862668"/>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p:cNvSpPr txBox="1"/>
          <p:nvPr/>
        </p:nvSpPr>
        <p:spPr>
          <a:xfrm>
            <a:off x="971552" y="4218180"/>
            <a:ext cx="3119295" cy="507831"/>
          </a:xfrm>
          <a:prstGeom prst="rect">
            <a:avLst/>
          </a:prstGeom>
          <a:noFill/>
        </p:spPr>
        <p:txBody>
          <a:bodyPr wrap="square" rtlCol="0">
            <a:spAutoFit/>
          </a:bodyPr>
          <a:lstStyle/>
          <a:p>
            <a:pPr algn="ctr"/>
            <a:r>
              <a:rPr lang="en-US" sz="1350" b="1" dirty="0">
                <a:solidFill>
                  <a:schemeClr val="accent1">
                    <a:lumMod val="75000"/>
                  </a:schemeClr>
                </a:solidFill>
              </a:rPr>
              <a:t>Redeem for a $50 gift when you use </a:t>
            </a:r>
          </a:p>
          <a:p>
            <a:pPr algn="ctr"/>
            <a:r>
              <a:rPr lang="en-US" sz="1350" b="1" dirty="0">
                <a:solidFill>
                  <a:schemeClr val="accent1">
                    <a:lumMod val="75000"/>
                  </a:schemeClr>
                </a:solidFill>
              </a:rPr>
              <a:t>at least five (5)  services in a year.</a:t>
            </a:r>
          </a:p>
        </p:txBody>
      </p:sp>
      <p:sp>
        <p:nvSpPr>
          <p:cNvPr id="20" name="Rectangle 19"/>
          <p:cNvSpPr/>
          <p:nvPr/>
        </p:nvSpPr>
        <p:spPr>
          <a:xfrm>
            <a:off x="4584608" y="2772825"/>
            <a:ext cx="4165226" cy="20069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p>
        </p:txBody>
      </p:sp>
      <p:sp>
        <p:nvSpPr>
          <p:cNvPr id="22" name="TextBox 21"/>
          <p:cNvSpPr txBox="1"/>
          <p:nvPr/>
        </p:nvSpPr>
        <p:spPr>
          <a:xfrm>
            <a:off x="5078368" y="2855714"/>
            <a:ext cx="3177705" cy="1546577"/>
          </a:xfrm>
          <a:prstGeom prst="rect">
            <a:avLst/>
          </a:prstGeom>
          <a:noFill/>
        </p:spPr>
        <p:txBody>
          <a:bodyPr wrap="square" rtlCol="0">
            <a:spAutoFit/>
          </a:bodyPr>
          <a:lstStyle/>
          <a:p>
            <a:pPr algn="ctr"/>
            <a:r>
              <a:rPr lang="en-US" sz="1350" dirty="0">
                <a:solidFill>
                  <a:schemeClr val="accent1">
                    <a:lumMod val="75000"/>
                  </a:schemeClr>
                </a:solidFill>
              </a:rPr>
              <a:t>This frequent user card is provided by our external partner and is of limited availability. </a:t>
            </a:r>
          </a:p>
          <a:p>
            <a:pPr algn="ctr"/>
            <a:endParaRPr lang="en-US" sz="1350" dirty="0">
              <a:solidFill>
                <a:schemeClr val="accent1">
                  <a:lumMod val="75000"/>
                </a:schemeClr>
              </a:solidFill>
            </a:endParaRPr>
          </a:p>
          <a:p>
            <a:pPr algn="ctr"/>
            <a:endParaRPr lang="en-US" sz="1350" dirty="0">
              <a:solidFill>
                <a:schemeClr val="accent1">
                  <a:lumMod val="75000"/>
                </a:schemeClr>
              </a:solidFill>
            </a:endParaRPr>
          </a:p>
          <a:p>
            <a:pPr algn="ctr"/>
            <a:endParaRPr lang="en-US" sz="1350" dirty="0">
              <a:solidFill>
                <a:schemeClr val="accent1">
                  <a:lumMod val="75000"/>
                </a:schemeClr>
              </a:solidFill>
            </a:endParaRPr>
          </a:p>
          <a:p>
            <a:pPr algn="ctr"/>
            <a:endParaRPr lang="en-US" sz="1350" dirty="0">
              <a:solidFill>
                <a:schemeClr val="accent1">
                  <a:lumMod val="75000"/>
                </a:schemeClr>
              </a:solidFill>
            </a:endParaRPr>
          </a:p>
        </p:txBody>
      </p:sp>
      <p:sp>
        <p:nvSpPr>
          <p:cNvPr id="23" name="TextBox 22"/>
          <p:cNvSpPr txBox="1"/>
          <p:nvPr/>
        </p:nvSpPr>
        <p:spPr>
          <a:xfrm>
            <a:off x="2161617" y="4892723"/>
            <a:ext cx="1596832" cy="300082"/>
          </a:xfrm>
          <a:prstGeom prst="rect">
            <a:avLst/>
          </a:prstGeom>
          <a:noFill/>
        </p:spPr>
        <p:txBody>
          <a:bodyPr wrap="square" rtlCol="0">
            <a:spAutoFit/>
          </a:bodyPr>
          <a:lstStyle/>
          <a:p>
            <a:r>
              <a:rPr lang="en-US" sz="1350" dirty="0"/>
              <a:t>Front</a:t>
            </a:r>
          </a:p>
        </p:txBody>
      </p:sp>
      <p:sp>
        <p:nvSpPr>
          <p:cNvPr id="24" name="TextBox 23"/>
          <p:cNvSpPr txBox="1"/>
          <p:nvPr/>
        </p:nvSpPr>
        <p:spPr>
          <a:xfrm>
            <a:off x="6410889" y="4918945"/>
            <a:ext cx="1596832" cy="300082"/>
          </a:xfrm>
          <a:prstGeom prst="rect">
            <a:avLst/>
          </a:prstGeom>
          <a:noFill/>
        </p:spPr>
        <p:txBody>
          <a:bodyPr wrap="square" rtlCol="0">
            <a:spAutoFit/>
          </a:bodyPr>
          <a:lstStyle/>
          <a:p>
            <a:r>
              <a:rPr lang="en-US" sz="1350" dirty="0"/>
              <a:t>Back</a:t>
            </a:r>
          </a:p>
        </p:txBody>
      </p:sp>
      <p:sp>
        <p:nvSpPr>
          <p:cNvPr id="3" name="Rectangle 2">
            <a:extLst>
              <a:ext uri="{FF2B5EF4-FFF2-40B4-BE49-F238E27FC236}">
                <a16:creationId xmlns:a16="http://schemas.microsoft.com/office/drawing/2014/main" id="{D9155657-146B-4B81-9904-89C25A0280DB}"/>
              </a:ext>
            </a:extLst>
          </p:cNvPr>
          <p:cNvSpPr/>
          <p:nvPr/>
        </p:nvSpPr>
        <p:spPr>
          <a:xfrm>
            <a:off x="511827" y="3671047"/>
            <a:ext cx="754719" cy="484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latin typeface="Blackadder ITC" panose="04020505051007020D02" pitchFamily="82" charset="0"/>
              </a:rPr>
              <a:t>NH 10/11/18</a:t>
            </a:r>
          </a:p>
        </p:txBody>
      </p:sp>
      <p:sp>
        <p:nvSpPr>
          <p:cNvPr id="25" name="Rectangle 24">
            <a:extLst>
              <a:ext uri="{FF2B5EF4-FFF2-40B4-BE49-F238E27FC236}">
                <a16:creationId xmlns:a16="http://schemas.microsoft.com/office/drawing/2014/main" id="{586E4BEE-1F87-479C-90BB-DCF70ADBCADE}"/>
              </a:ext>
            </a:extLst>
          </p:cNvPr>
          <p:cNvSpPr/>
          <p:nvPr/>
        </p:nvSpPr>
        <p:spPr>
          <a:xfrm>
            <a:off x="1368735" y="3669769"/>
            <a:ext cx="712273" cy="484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latin typeface="Blackadder ITC" panose="04020505051007020D02" pitchFamily="82" charset="0"/>
              </a:rPr>
              <a:t>VP 10/13/18</a:t>
            </a:r>
          </a:p>
        </p:txBody>
      </p:sp>
      <p:sp>
        <p:nvSpPr>
          <p:cNvPr id="26" name="Rectangle 25">
            <a:extLst>
              <a:ext uri="{FF2B5EF4-FFF2-40B4-BE49-F238E27FC236}">
                <a16:creationId xmlns:a16="http://schemas.microsoft.com/office/drawing/2014/main" id="{9B749AFB-D94E-49D6-887D-64BEEFA02C4B}"/>
              </a:ext>
            </a:extLst>
          </p:cNvPr>
          <p:cNvSpPr/>
          <p:nvPr/>
        </p:nvSpPr>
        <p:spPr>
          <a:xfrm>
            <a:off x="2201187" y="3659121"/>
            <a:ext cx="722345" cy="484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11812520-25E0-49A3-A13E-EA407FD6CBEB}"/>
              </a:ext>
            </a:extLst>
          </p:cNvPr>
          <p:cNvSpPr/>
          <p:nvPr/>
        </p:nvSpPr>
        <p:spPr>
          <a:xfrm>
            <a:off x="2990687" y="3652681"/>
            <a:ext cx="767762" cy="484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E7EE213C-09D4-4847-886C-7CA2A09E9DD7}"/>
              </a:ext>
            </a:extLst>
          </p:cNvPr>
          <p:cNvSpPr/>
          <p:nvPr/>
        </p:nvSpPr>
        <p:spPr>
          <a:xfrm>
            <a:off x="3833644" y="3639586"/>
            <a:ext cx="619857" cy="484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36DA3880-51E7-4AC8-BF2E-835E5E78994C}"/>
              </a:ext>
            </a:extLst>
          </p:cNvPr>
          <p:cNvSpPr txBox="1"/>
          <p:nvPr/>
        </p:nvSpPr>
        <p:spPr>
          <a:xfrm>
            <a:off x="5139092" y="3761828"/>
            <a:ext cx="3436982" cy="715581"/>
          </a:xfrm>
          <a:prstGeom prst="rect">
            <a:avLst/>
          </a:prstGeom>
          <a:noFill/>
        </p:spPr>
        <p:txBody>
          <a:bodyPr wrap="square" rtlCol="0">
            <a:spAutoFit/>
          </a:bodyPr>
          <a:lstStyle/>
          <a:p>
            <a:r>
              <a:rPr lang="en-US" sz="1350" dirty="0"/>
              <a:t>Name:________________________</a:t>
            </a:r>
          </a:p>
          <a:p>
            <a:r>
              <a:rPr lang="en-US" sz="1350" dirty="0"/>
              <a:t>Card #:_______________________</a:t>
            </a:r>
          </a:p>
          <a:p>
            <a:r>
              <a:rPr lang="en-US" sz="1350" dirty="0"/>
              <a:t>Date: _____________________ R:Y/N</a:t>
            </a:r>
          </a:p>
        </p:txBody>
      </p:sp>
    </p:spTree>
    <p:extLst>
      <p:ext uri="{BB962C8B-B14F-4D97-AF65-F5344CB8AC3E}">
        <p14:creationId xmlns:p14="http://schemas.microsoft.com/office/powerpoint/2010/main" val="1080905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5501" y="2758838"/>
            <a:ext cx="4165226" cy="20069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p>
        </p:txBody>
      </p:sp>
      <p:sp>
        <p:nvSpPr>
          <p:cNvPr id="2" name="Title 1"/>
          <p:cNvSpPr>
            <a:spLocks noGrp="1"/>
          </p:cNvSpPr>
          <p:nvPr>
            <p:ph type="title"/>
          </p:nvPr>
        </p:nvSpPr>
        <p:spPr/>
        <p:txBody>
          <a:bodyPr>
            <a:normAutofit fontScale="90000"/>
          </a:bodyPr>
          <a:lstStyle/>
          <a:p>
            <a:r>
              <a:rPr lang="en-US" dirty="0"/>
              <a:t>Punch card:  5 visits to get incentive</a:t>
            </a:r>
          </a:p>
        </p:txBody>
      </p:sp>
      <p:pic>
        <p:nvPicPr>
          <p:cNvPr id="4" name="Picture 2" descr="Foundation of Hop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2489" y="2787733"/>
            <a:ext cx="1400175" cy="8715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12847" y="2877254"/>
            <a:ext cx="2540654" cy="715581"/>
          </a:xfrm>
          <a:prstGeom prst="rect">
            <a:avLst/>
          </a:prstGeom>
          <a:noFill/>
        </p:spPr>
        <p:txBody>
          <a:bodyPr wrap="square" rtlCol="0">
            <a:spAutoFit/>
          </a:bodyPr>
          <a:lstStyle/>
          <a:p>
            <a:pPr algn="r"/>
            <a:r>
              <a:rPr lang="en-US" sz="1350" b="1" dirty="0">
                <a:solidFill>
                  <a:schemeClr val="accent1">
                    <a:lumMod val="75000"/>
                  </a:schemeClr>
                </a:solidFill>
              </a:rPr>
              <a:t>AFTERCARE</a:t>
            </a:r>
          </a:p>
          <a:p>
            <a:pPr algn="r"/>
            <a:r>
              <a:rPr lang="en-US" sz="1350" b="1" dirty="0">
                <a:solidFill>
                  <a:schemeClr val="accent1">
                    <a:lumMod val="75000"/>
                  </a:schemeClr>
                </a:solidFill>
              </a:rPr>
              <a:t>112 W. North Avenue, PA 15212</a:t>
            </a:r>
          </a:p>
          <a:p>
            <a:pPr algn="r"/>
            <a:r>
              <a:rPr lang="en-US" sz="1350" b="1" dirty="0">
                <a:solidFill>
                  <a:schemeClr val="accent1">
                    <a:lumMod val="75000"/>
                  </a:schemeClr>
                </a:solidFill>
              </a:rPr>
              <a:t>	(412)  321-3343</a:t>
            </a:r>
          </a:p>
        </p:txBody>
      </p:sp>
      <p:sp>
        <p:nvSpPr>
          <p:cNvPr id="7" name="Oval 6"/>
          <p:cNvSpPr/>
          <p:nvPr/>
        </p:nvSpPr>
        <p:spPr>
          <a:xfrm>
            <a:off x="544609" y="3892924"/>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p:cNvSpPr/>
          <p:nvPr/>
        </p:nvSpPr>
        <p:spPr>
          <a:xfrm>
            <a:off x="971552" y="3886201"/>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p:cNvSpPr/>
          <p:nvPr/>
        </p:nvSpPr>
        <p:spPr>
          <a:xfrm>
            <a:off x="1364876" y="3876115"/>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1818713" y="3866030"/>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p:cNvSpPr/>
          <p:nvPr/>
        </p:nvSpPr>
        <p:spPr>
          <a:xfrm>
            <a:off x="2245656" y="3859307"/>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p:cNvSpPr/>
          <p:nvPr/>
        </p:nvSpPr>
        <p:spPr>
          <a:xfrm>
            <a:off x="2669237" y="3849221"/>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p:cNvSpPr/>
          <p:nvPr/>
        </p:nvSpPr>
        <p:spPr>
          <a:xfrm>
            <a:off x="3092817" y="3859307"/>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p:cNvSpPr/>
          <p:nvPr/>
        </p:nvSpPr>
        <p:spPr>
          <a:xfrm>
            <a:off x="3489504" y="3862669"/>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p:cNvSpPr/>
          <p:nvPr/>
        </p:nvSpPr>
        <p:spPr>
          <a:xfrm>
            <a:off x="3902999" y="3862668"/>
            <a:ext cx="262218" cy="24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p:cNvSpPr txBox="1"/>
          <p:nvPr/>
        </p:nvSpPr>
        <p:spPr>
          <a:xfrm>
            <a:off x="971552" y="4218180"/>
            <a:ext cx="3119295" cy="507831"/>
          </a:xfrm>
          <a:prstGeom prst="rect">
            <a:avLst/>
          </a:prstGeom>
          <a:noFill/>
        </p:spPr>
        <p:txBody>
          <a:bodyPr wrap="square" rtlCol="0">
            <a:spAutoFit/>
          </a:bodyPr>
          <a:lstStyle/>
          <a:p>
            <a:pPr algn="ctr"/>
            <a:r>
              <a:rPr lang="en-US" sz="1350" b="1" dirty="0">
                <a:solidFill>
                  <a:schemeClr val="accent1">
                    <a:lumMod val="75000"/>
                  </a:schemeClr>
                </a:solidFill>
              </a:rPr>
              <a:t>Redeem for a $50 gift when you use </a:t>
            </a:r>
          </a:p>
          <a:p>
            <a:pPr algn="ctr"/>
            <a:r>
              <a:rPr lang="en-US" sz="1350" b="1" dirty="0">
                <a:solidFill>
                  <a:schemeClr val="accent1">
                    <a:lumMod val="75000"/>
                  </a:schemeClr>
                </a:solidFill>
              </a:rPr>
              <a:t>at least five (5)  services in a year.</a:t>
            </a:r>
          </a:p>
        </p:txBody>
      </p:sp>
      <p:sp>
        <p:nvSpPr>
          <p:cNvPr id="20" name="Rectangle 19"/>
          <p:cNvSpPr/>
          <p:nvPr/>
        </p:nvSpPr>
        <p:spPr>
          <a:xfrm>
            <a:off x="4584608" y="2772825"/>
            <a:ext cx="4165226" cy="20069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p>
        </p:txBody>
      </p:sp>
      <p:sp>
        <p:nvSpPr>
          <p:cNvPr id="22" name="TextBox 21"/>
          <p:cNvSpPr txBox="1"/>
          <p:nvPr/>
        </p:nvSpPr>
        <p:spPr>
          <a:xfrm>
            <a:off x="5078368" y="2855714"/>
            <a:ext cx="3177705" cy="1546577"/>
          </a:xfrm>
          <a:prstGeom prst="rect">
            <a:avLst/>
          </a:prstGeom>
          <a:noFill/>
        </p:spPr>
        <p:txBody>
          <a:bodyPr wrap="square" rtlCol="0">
            <a:spAutoFit/>
          </a:bodyPr>
          <a:lstStyle/>
          <a:p>
            <a:pPr algn="ctr"/>
            <a:r>
              <a:rPr lang="en-US" sz="1350" dirty="0">
                <a:solidFill>
                  <a:schemeClr val="accent1">
                    <a:lumMod val="75000"/>
                  </a:schemeClr>
                </a:solidFill>
              </a:rPr>
              <a:t>This frequent user card is provided by our external partner and is of limited availability. </a:t>
            </a:r>
          </a:p>
          <a:p>
            <a:pPr algn="ctr"/>
            <a:endParaRPr lang="en-US" sz="1350" dirty="0">
              <a:solidFill>
                <a:schemeClr val="accent1">
                  <a:lumMod val="75000"/>
                </a:schemeClr>
              </a:solidFill>
            </a:endParaRPr>
          </a:p>
          <a:p>
            <a:pPr algn="ctr"/>
            <a:endParaRPr lang="en-US" sz="1350" dirty="0">
              <a:solidFill>
                <a:schemeClr val="accent1">
                  <a:lumMod val="75000"/>
                </a:schemeClr>
              </a:solidFill>
            </a:endParaRPr>
          </a:p>
          <a:p>
            <a:pPr algn="ctr"/>
            <a:endParaRPr lang="en-US" sz="1350" dirty="0">
              <a:solidFill>
                <a:schemeClr val="accent1">
                  <a:lumMod val="75000"/>
                </a:schemeClr>
              </a:solidFill>
            </a:endParaRPr>
          </a:p>
          <a:p>
            <a:pPr algn="ctr"/>
            <a:endParaRPr lang="en-US" sz="1350" dirty="0">
              <a:solidFill>
                <a:schemeClr val="accent1">
                  <a:lumMod val="75000"/>
                </a:schemeClr>
              </a:solidFill>
            </a:endParaRPr>
          </a:p>
        </p:txBody>
      </p:sp>
      <p:sp>
        <p:nvSpPr>
          <p:cNvPr id="23" name="TextBox 22"/>
          <p:cNvSpPr txBox="1"/>
          <p:nvPr/>
        </p:nvSpPr>
        <p:spPr>
          <a:xfrm>
            <a:off x="2161617" y="4892723"/>
            <a:ext cx="1596832" cy="300082"/>
          </a:xfrm>
          <a:prstGeom prst="rect">
            <a:avLst/>
          </a:prstGeom>
          <a:noFill/>
        </p:spPr>
        <p:txBody>
          <a:bodyPr wrap="square" rtlCol="0">
            <a:spAutoFit/>
          </a:bodyPr>
          <a:lstStyle/>
          <a:p>
            <a:r>
              <a:rPr lang="en-US" sz="1350" dirty="0"/>
              <a:t>Front</a:t>
            </a:r>
          </a:p>
        </p:txBody>
      </p:sp>
      <p:sp>
        <p:nvSpPr>
          <p:cNvPr id="24" name="TextBox 23"/>
          <p:cNvSpPr txBox="1"/>
          <p:nvPr/>
        </p:nvSpPr>
        <p:spPr>
          <a:xfrm>
            <a:off x="6410889" y="4918945"/>
            <a:ext cx="1596832" cy="300082"/>
          </a:xfrm>
          <a:prstGeom prst="rect">
            <a:avLst/>
          </a:prstGeom>
          <a:noFill/>
        </p:spPr>
        <p:txBody>
          <a:bodyPr wrap="square" rtlCol="0">
            <a:spAutoFit/>
          </a:bodyPr>
          <a:lstStyle/>
          <a:p>
            <a:r>
              <a:rPr lang="en-US" sz="1350" dirty="0"/>
              <a:t>Back</a:t>
            </a:r>
          </a:p>
        </p:txBody>
      </p:sp>
      <p:sp>
        <p:nvSpPr>
          <p:cNvPr id="3" name="Rectangle 2">
            <a:extLst>
              <a:ext uri="{FF2B5EF4-FFF2-40B4-BE49-F238E27FC236}">
                <a16:creationId xmlns:a16="http://schemas.microsoft.com/office/drawing/2014/main" id="{D9155657-146B-4B81-9904-89C25A0280DB}"/>
              </a:ext>
            </a:extLst>
          </p:cNvPr>
          <p:cNvSpPr/>
          <p:nvPr/>
        </p:nvSpPr>
        <p:spPr>
          <a:xfrm>
            <a:off x="511827" y="3671047"/>
            <a:ext cx="754719" cy="484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tx1"/>
              </a:solidFill>
              <a:latin typeface="Blackadder ITC" panose="04020505051007020D02" pitchFamily="82" charset="0"/>
            </a:endParaRPr>
          </a:p>
        </p:txBody>
      </p:sp>
      <p:sp>
        <p:nvSpPr>
          <p:cNvPr id="25" name="Rectangle 24">
            <a:extLst>
              <a:ext uri="{FF2B5EF4-FFF2-40B4-BE49-F238E27FC236}">
                <a16:creationId xmlns:a16="http://schemas.microsoft.com/office/drawing/2014/main" id="{586E4BEE-1F87-479C-90BB-DCF70ADBCADE}"/>
              </a:ext>
            </a:extLst>
          </p:cNvPr>
          <p:cNvSpPr/>
          <p:nvPr/>
        </p:nvSpPr>
        <p:spPr>
          <a:xfrm>
            <a:off x="1368735" y="3669769"/>
            <a:ext cx="712273" cy="484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9B749AFB-D94E-49D6-887D-64BEEFA02C4B}"/>
              </a:ext>
            </a:extLst>
          </p:cNvPr>
          <p:cNvSpPr/>
          <p:nvPr/>
        </p:nvSpPr>
        <p:spPr>
          <a:xfrm>
            <a:off x="2201187" y="3659121"/>
            <a:ext cx="722345" cy="484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11812520-25E0-49A3-A13E-EA407FD6CBEB}"/>
              </a:ext>
            </a:extLst>
          </p:cNvPr>
          <p:cNvSpPr/>
          <p:nvPr/>
        </p:nvSpPr>
        <p:spPr>
          <a:xfrm>
            <a:off x="2990687" y="3652681"/>
            <a:ext cx="767762" cy="484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E7EE213C-09D4-4847-886C-7CA2A09E9DD7}"/>
              </a:ext>
            </a:extLst>
          </p:cNvPr>
          <p:cNvSpPr/>
          <p:nvPr/>
        </p:nvSpPr>
        <p:spPr>
          <a:xfrm>
            <a:off x="3833644" y="3639586"/>
            <a:ext cx="619857" cy="484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36DA3880-51E7-4AC8-BF2E-835E5E78994C}"/>
              </a:ext>
            </a:extLst>
          </p:cNvPr>
          <p:cNvSpPr txBox="1"/>
          <p:nvPr/>
        </p:nvSpPr>
        <p:spPr>
          <a:xfrm>
            <a:off x="5139092" y="3761828"/>
            <a:ext cx="3436982" cy="715581"/>
          </a:xfrm>
          <a:prstGeom prst="rect">
            <a:avLst/>
          </a:prstGeom>
          <a:noFill/>
        </p:spPr>
        <p:txBody>
          <a:bodyPr wrap="square" rtlCol="0">
            <a:spAutoFit/>
          </a:bodyPr>
          <a:lstStyle/>
          <a:p>
            <a:r>
              <a:rPr lang="en-US" sz="1350" dirty="0"/>
              <a:t>Name:________________________</a:t>
            </a:r>
          </a:p>
          <a:p>
            <a:r>
              <a:rPr lang="en-US" sz="1350" dirty="0"/>
              <a:t>Card #:_______________________</a:t>
            </a:r>
          </a:p>
          <a:p>
            <a:r>
              <a:rPr lang="en-US" sz="1350" dirty="0"/>
              <a:t>Date: ______________________R:Y/N</a:t>
            </a:r>
          </a:p>
        </p:txBody>
      </p:sp>
    </p:spTree>
    <p:extLst>
      <p:ext uri="{BB962C8B-B14F-4D97-AF65-F5344CB8AC3E}">
        <p14:creationId xmlns:p14="http://schemas.microsoft.com/office/powerpoint/2010/main" val="1054531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09B29A3-E255-459B-8597-55C1F634039E}"/>
              </a:ext>
            </a:extLst>
          </p:cNvPr>
          <p:cNvPicPr>
            <a:picLocks noGrp="1" noChangeAspect="1"/>
          </p:cNvPicPr>
          <p:nvPr>
            <p:ph idx="1"/>
          </p:nvPr>
        </p:nvPicPr>
        <p:blipFill>
          <a:blip r:embed="rId2"/>
          <a:stretch>
            <a:fillRect/>
          </a:stretch>
        </p:blipFill>
        <p:spPr>
          <a:xfrm>
            <a:off x="329988" y="1104661"/>
            <a:ext cx="8638328" cy="4859060"/>
          </a:xfrm>
        </p:spPr>
      </p:pic>
      <p:pic>
        <p:nvPicPr>
          <p:cNvPr id="1028" name="Picture 4" descr="Image result for Ragan Petrie">
            <a:extLst>
              <a:ext uri="{FF2B5EF4-FFF2-40B4-BE49-F238E27FC236}">
                <a16:creationId xmlns:a16="http://schemas.microsoft.com/office/drawing/2014/main" id="{FA811FAD-8F76-4C36-AE27-BC9CB8782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081" y="1254106"/>
            <a:ext cx="945535" cy="8850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arco Castillo">
            <a:extLst>
              <a:ext uri="{FF2B5EF4-FFF2-40B4-BE49-F238E27FC236}">
                <a16:creationId xmlns:a16="http://schemas.microsoft.com/office/drawing/2014/main" id="{033FC882-413C-4222-97C9-EDB83DE181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2615" y="1254106"/>
            <a:ext cx="852854" cy="11327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mage result for texas A&amp;M logo">
            <a:extLst>
              <a:ext uri="{FF2B5EF4-FFF2-40B4-BE49-F238E27FC236}">
                <a16:creationId xmlns:a16="http://schemas.microsoft.com/office/drawing/2014/main" id="{636E9191-F429-4D06-8A22-5B0A7A688F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963" t="13651" r="17683" b="16294"/>
          <a:stretch/>
        </p:blipFill>
        <p:spPr bwMode="auto">
          <a:xfrm>
            <a:off x="1109848" y="2139195"/>
            <a:ext cx="634082" cy="6426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university of pittsburgh logo">
            <a:extLst>
              <a:ext uri="{FF2B5EF4-FFF2-40B4-BE49-F238E27FC236}">
                <a16:creationId xmlns:a16="http://schemas.microsoft.com/office/drawing/2014/main" id="{D6551B53-1CB3-49DD-A61B-D9C27EA4B3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04053" y="4390135"/>
            <a:ext cx="631416" cy="639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126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F7EDE-9587-4BC0-A77F-191A1AEF3E6F}"/>
              </a:ext>
            </a:extLst>
          </p:cNvPr>
          <p:cNvSpPr>
            <a:spLocks noGrp="1"/>
          </p:cNvSpPr>
          <p:nvPr>
            <p:ph type="title"/>
          </p:nvPr>
        </p:nvSpPr>
        <p:spPr/>
        <p:txBody>
          <a:bodyPr/>
          <a:lstStyle/>
          <a:p>
            <a:r>
              <a:rPr lang="en-US" dirty="0"/>
              <a:t>Effect of incentive so far (ongoing)</a:t>
            </a:r>
          </a:p>
        </p:txBody>
      </p:sp>
      <p:sp>
        <p:nvSpPr>
          <p:cNvPr id="3" name="Content Placeholder 2">
            <a:extLst>
              <a:ext uri="{FF2B5EF4-FFF2-40B4-BE49-F238E27FC236}">
                <a16:creationId xmlns:a16="http://schemas.microsoft.com/office/drawing/2014/main" id="{4805E34B-8A3B-4A1D-9C3C-5971F3A78A2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1D668BA-A84F-4B6A-A96B-A1542D96914F}"/>
              </a:ext>
            </a:extLst>
          </p:cNvPr>
          <p:cNvPicPr>
            <a:picLocks noChangeAspect="1"/>
          </p:cNvPicPr>
          <p:nvPr/>
        </p:nvPicPr>
        <p:blipFill>
          <a:blip r:embed="rId2"/>
          <a:stretch>
            <a:fillRect/>
          </a:stretch>
        </p:blipFill>
        <p:spPr>
          <a:xfrm>
            <a:off x="1223212" y="1611312"/>
            <a:ext cx="6697576" cy="4790801"/>
          </a:xfrm>
          <a:prstGeom prst="rect">
            <a:avLst/>
          </a:prstGeom>
        </p:spPr>
      </p:pic>
      <p:sp>
        <p:nvSpPr>
          <p:cNvPr id="5" name="Oval 4">
            <a:extLst>
              <a:ext uri="{FF2B5EF4-FFF2-40B4-BE49-F238E27FC236}">
                <a16:creationId xmlns:a16="http://schemas.microsoft.com/office/drawing/2014/main" id="{D3F357D8-9567-40EB-B6D9-684DB1CBF564}"/>
              </a:ext>
            </a:extLst>
          </p:cNvPr>
          <p:cNvSpPr/>
          <p:nvPr/>
        </p:nvSpPr>
        <p:spPr>
          <a:xfrm>
            <a:off x="1828800" y="2438400"/>
            <a:ext cx="1752600" cy="1752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8615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4638"/>
            <a:ext cx="8229600" cy="4525963"/>
          </a:xfrm>
        </p:spPr>
        <p:txBody>
          <a:bodyPr>
            <a:normAutofit/>
          </a:bodyPr>
          <a:lstStyle/>
          <a:p>
            <a:pPr marL="0" indent="0">
              <a:buNone/>
            </a:pPr>
            <a:r>
              <a:rPr lang="en-US" sz="2400" dirty="0"/>
              <a:t>Example of CASI activities: </a:t>
            </a:r>
          </a:p>
          <a:p>
            <a:r>
              <a:rPr lang="en-US" sz="2400" dirty="0"/>
              <a:t>Amazing Analytics Race (tomorrow!) </a:t>
            </a:r>
          </a:p>
          <a:p>
            <a:r>
              <a:rPr lang="en-US" sz="2400" dirty="0"/>
              <a:t>Reading group: Econ Meets CS (Tues 11-12), led by postdoc Jinyong Jeong. Will be offered as a class Spring 2020.  </a:t>
            </a:r>
          </a:p>
          <a:p>
            <a:r>
              <a:rPr lang="en-US" sz="2400" dirty="0"/>
              <a:t>R programming data visualization demo</a:t>
            </a:r>
          </a:p>
          <a:p>
            <a:endParaRPr lang="en-US" sz="2400" dirty="0"/>
          </a:p>
          <a:p>
            <a:endParaRPr lang="en-US" sz="2400" dirty="0"/>
          </a:p>
        </p:txBody>
      </p:sp>
      <p:pic>
        <p:nvPicPr>
          <p:cNvPr id="4" name="Picture 3">
            <a:extLst>
              <a:ext uri="{FF2B5EF4-FFF2-40B4-BE49-F238E27FC236}">
                <a16:creationId xmlns:a16="http://schemas.microsoft.com/office/drawing/2014/main" id="{DB026856-9135-44D3-A379-4C2FA49692BD}"/>
              </a:ext>
            </a:extLst>
          </p:cNvPr>
          <p:cNvPicPr>
            <a:picLocks noChangeAspect="1"/>
          </p:cNvPicPr>
          <p:nvPr/>
        </p:nvPicPr>
        <p:blipFill rotWithShape="1">
          <a:blip r:embed="rId2"/>
          <a:srcRect l="22500" t="19461" r="22500" b="7228"/>
          <a:stretch/>
        </p:blipFill>
        <p:spPr>
          <a:xfrm>
            <a:off x="685800" y="2667000"/>
            <a:ext cx="8229600" cy="5770420"/>
          </a:xfrm>
          <a:prstGeom prst="rect">
            <a:avLst/>
          </a:prstGeom>
        </p:spPr>
      </p:pic>
    </p:spTree>
    <p:extLst>
      <p:ext uri="{BB962C8B-B14F-4D97-AF65-F5344CB8AC3E}">
        <p14:creationId xmlns:p14="http://schemas.microsoft.com/office/powerpoint/2010/main" val="1669172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What this workshop is and is NOT</a:t>
            </a:r>
          </a:p>
        </p:txBody>
      </p:sp>
      <p:sp>
        <p:nvSpPr>
          <p:cNvPr id="3" name="Content Placeholder 2"/>
          <p:cNvSpPr>
            <a:spLocks noGrp="1"/>
          </p:cNvSpPr>
          <p:nvPr>
            <p:ph idx="1"/>
          </p:nvPr>
        </p:nvSpPr>
        <p:spPr>
          <a:xfrm>
            <a:off x="457200" y="1143000"/>
            <a:ext cx="8229600" cy="5486400"/>
          </a:xfrm>
        </p:spPr>
        <p:txBody>
          <a:bodyPr>
            <a:normAutofit fontScale="70000" lnSpcReduction="20000"/>
          </a:bodyPr>
          <a:lstStyle/>
          <a:p>
            <a:pPr marL="0" indent="0">
              <a:buNone/>
            </a:pPr>
            <a:endParaRPr lang="en-US" dirty="0"/>
          </a:p>
          <a:p>
            <a:pPr marL="0" indent="0">
              <a:buNone/>
            </a:pPr>
            <a:r>
              <a:rPr lang="en-US" dirty="0"/>
              <a:t>What are we doing today? We are beginning your GSPIA journey with the end in mind: a career solving real world problems</a:t>
            </a:r>
          </a:p>
          <a:p>
            <a:pPr marL="0" indent="0">
              <a:buNone/>
            </a:pPr>
            <a:endParaRPr lang="en-US" dirty="0"/>
          </a:p>
          <a:p>
            <a:pPr marL="0" indent="0">
              <a:buNone/>
            </a:pPr>
            <a:r>
              <a:rPr lang="en-US" dirty="0"/>
              <a:t>First, let’s define what this workshop will NOT do:</a:t>
            </a:r>
          </a:p>
          <a:p>
            <a:r>
              <a:rPr lang="en-US" dirty="0"/>
              <a:t>Guarantee you an A in Quant I or Micro or any quant class</a:t>
            </a:r>
          </a:p>
          <a:p>
            <a:r>
              <a:rPr lang="en-US" dirty="0"/>
              <a:t>Make you a math whiz</a:t>
            </a:r>
          </a:p>
          <a:p>
            <a:r>
              <a:rPr lang="en-US" dirty="0"/>
              <a:t>Explain any mathematical concept in depth  </a:t>
            </a:r>
          </a:p>
          <a:p>
            <a:endParaRPr lang="en-US" dirty="0"/>
          </a:p>
          <a:p>
            <a:pPr marL="0" indent="0">
              <a:buNone/>
            </a:pPr>
            <a:r>
              <a:rPr lang="en-US" u="sng" dirty="0"/>
              <a:t>What this workshop aims to do:</a:t>
            </a:r>
          </a:p>
          <a:p>
            <a:r>
              <a:rPr lang="en-US" dirty="0"/>
              <a:t>Connect quant methods to the real world. </a:t>
            </a:r>
          </a:p>
          <a:p>
            <a:r>
              <a:rPr lang="en-US" dirty="0"/>
              <a:t>Give you a preview of ALL the math you will see during your time here. You will most likely not encounter any math that you have not seen today.</a:t>
            </a:r>
          </a:p>
          <a:p>
            <a:r>
              <a:rPr lang="en-US" dirty="0"/>
              <a:t>Provide a </a:t>
            </a:r>
            <a:r>
              <a:rPr lang="en-US" b="1" dirty="0"/>
              <a:t>quick-and-dirty</a:t>
            </a:r>
            <a:r>
              <a:rPr lang="en-US" dirty="0"/>
              <a:t>, hands-on experience of how quant methods give you an additional edge in tackling policy questions.</a:t>
            </a:r>
          </a:p>
        </p:txBody>
      </p:sp>
    </p:spTree>
    <p:extLst>
      <p:ext uri="{BB962C8B-B14F-4D97-AF65-F5344CB8AC3E}">
        <p14:creationId xmlns:p14="http://schemas.microsoft.com/office/powerpoint/2010/main" val="1608967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9601200" cy="1143000"/>
          </a:xfrm>
        </p:spPr>
        <p:txBody>
          <a:bodyPr>
            <a:noAutofit/>
          </a:bodyPr>
          <a:lstStyle/>
          <a:p>
            <a:r>
              <a:rPr lang="en-US" sz="3200" dirty="0"/>
              <a:t>Schedule and people you will meet today</a:t>
            </a:r>
          </a:p>
        </p:txBody>
      </p:sp>
      <p:sp>
        <p:nvSpPr>
          <p:cNvPr id="3" name="Content Placeholder 2"/>
          <p:cNvSpPr>
            <a:spLocks noGrp="1"/>
          </p:cNvSpPr>
          <p:nvPr>
            <p:ph idx="1"/>
          </p:nvPr>
        </p:nvSpPr>
        <p:spPr>
          <a:xfrm>
            <a:off x="457200" y="1295400"/>
            <a:ext cx="8229600" cy="4525963"/>
          </a:xfrm>
        </p:spPr>
        <p:txBody>
          <a:bodyPr>
            <a:noAutofit/>
          </a:bodyPr>
          <a:lstStyle/>
          <a:p>
            <a:r>
              <a:rPr lang="en-US" sz="2400" dirty="0"/>
              <a:t>9:30-10:50 Intro, Lecture 1: Linear functions, Exercise 1</a:t>
            </a:r>
          </a:p>
          <a:p>
            <a:r>
              <a:rPr lang="en-US" sz="2400" dirty="0"/>
              <a:t>10:50-11:10 Meet your quant professors</a:t>
            </a:r>
          </a:p>
          <a:p>
            <a:r>
              <a:rPr lang="en-US" sz="2400" dirty="0"/>
              <a:t>11:10-11:20 Break</a:t>
            </a:r>
          </a:p>
          <a:p>
            <a:r>
              <a:rPr lang="en-US" sz="2400" dirty="0"/>
              <a:t>11:20-12:00 Lecture 2: Nonlinear functions and derivatives, Exercise 2</a:t>
            </a:r>
          </a:p>
          <a:p>
            <a:r>
              <a:rPr lang="en-US" sz="2400" dirty="0"/>
              <a:t>12:00-1:00 Lunch Break</a:t>
            </a:r>
          </a:p>
          <a:p>
            <a:r>
              <a:rPr lang="en-US" sz="2400" dirty="0"/>
              <a:t>1:00-1:15pm Amazing Analytics Race teams (TAs) </a:t>
            </a:r>
          </a:p>
          <a:p>
            <a:r>
              <a:rPr lang="en-US" sz="2400" dirty="0"/>
              <a:t>1:15-2:45 Lecture 3: Intro to Stats, Exercise 3</a:t>
            </a:r>
          </a:p>
          <a:p>
            <a:r>
              <a:rPr lang="en-US" sz="2400" dirty="0"/>
              <a:t>2:45-3:00pm Break </a:t>
            </a:r>
          </a:p>
          <a:p>
            <a:r>
              <a:rPr lang="en-US" sz="2400" dirty="0"/>
              <a:t>3:00pm-3:30pm Team exercise and alum Alex </a:t>
            </a:r>
            <a:r>
              <a:rPr lang="en-US" sz="2400" dirty="0" err="1"/>
              <a:t>Heit</a:t>
            </a:r>
            <a:endParaRPr lang="en-US" sz="2400" dirty="0"/>
          </a:p>
        </p:txBody>
      </p:sp>
      <p:pic>
        <p:nvPicPr>
          <p:cNvPr id="5" name="Picture 4">
            <a:extLst>
              <a:ext uri="{FF2B5EF4-FFF2-40B4-BE49-F238E27FC236}">
                <a16:creationId xmlns:a16="http://schemas.microsoft.com/office/drawing/2014/main" id="{61392818-D716-4A1E-96FB-414671E85E5A}"/>
              </a:ext>
            </a:extLst>
          </p:cNvPr>
          <p:cNvPicPr>
            <a:picLocks noChangeAspect="1"/>
          </p:cNvPicPr>
          <p:nvPr/>
        </p:nvPicPr>
        <p:blipFill rotWithShape="1">
          <a:blip r:embed="rId2">
            <a:extLst>
              <a:ext uri="{28A0092B-C50C-407E-A947-70E740481C1C}">
                <a14:useLocalDpi xmlns:a14="http://schemas.microsoft.com/office/drawing/2010/main" val="0"/>
              </a:ext>
            </a:extLst>
          </a:blip>
          <a:srcRect l="11284" r="19286" b="39841"/>
          <a:stretch/>
        </p:blipFill>
        <p:spPr>
          <a:xfrm>
            <a:off x="7315200" y="5173663"/>
            <a:ext cx="1371600" cy="1295400"/>
          </a:xfrm>
          <a:prstGeom prst="rect">
            <a:avLst/>
          </a:prstGeom>
        </p:spPr>
      </p:pic>
    </p:spTree>
    <p:extLst>
      <p:ext uri="{BB962C8B-B14F-4D97-AF65-F5344CB8AC3E}">
        <p14:creationId xmlns:p14="http://schemas.microsoft.com/office/powerpoint/2010/main" val="280864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And.. what is GSPIA’s </a:t>
            </a:r>
            <a:br>
              <a:rPr lang="en-US" sz="3600" dirty="0"/>
            </a:br>
            <a:r>
              <a:rPr lang="en-US" sz="3600" dirty="0"/>
              <a:t>Amazing Analytics Race ?</a:t>
            </a:r>
          </a:p>
        </p:txBody>
      </p:sp>
      <p:sp>
        <p:nvSpPr>
          <p:cNvPr id="3" name="Content Placeholder 2"/>
          <p:cNvSpPr>
            <a:spLocks noGrp="1"/>
          </p:cNvSpPr>
          <p:nvPr>
            <p:ph idx="1"/>
          </p:nvPr>
        </p:nvSpPr>
        <p:spPr>
          <a:xfrm>
            <a:off x="457200" y="1166018"/>
            <a:ext cx="8229600" cy="4525963"/>
          </a:xfrm>
        </p:spPr>
        <p:txBody>
          <a:bodyPr>
            <a:noAutofit/>
          </a:bodyPr>
          <a:lstStyle/>
          <a:p>
            <a:pPr marL="0" indent="0">
              <a:buNone/>
            </a:pPr>
            <a:endParaRPr lang="en-US" sz="2400" dirty="0"/>
          </a:p>
          <a:p>
            <a:r>
              <a:rPr lang="en-US" sz="2400" dirty="0"/>
              <a:t>At the end of today, you will be randomly split into pairs for tomorrow. </a:t>
            </a:r>
          </a:p>
          <a:p>
            <a:r>
              <a:rPr lang="en-US" sz="2400" dirty="0"/>
              <a:t>Your mission will be explained tomorrow: you will have 3 hours to solve a puzzle by interlocking a series of 10 clues with your partner.</a:t>
            </a:r>
          </a:p>
          <a:p>
            <a:r>
              <a:rPr lang="en-US" sz="2400" dirty="0"/>
              <a:t>You will use real world data, the quantitative methods you learn today, and lots of creativity. </a:t>
            </a:r>
          </a:p>
          <a:p>
            <a:r>
              <a:rPr lang="en-US" sz="2400" dirty="0"/>
              <a:t>What’s at stake: 1</a:t>
            </a:r>
            <a:r>
              <a:rPr lang="en-US" sz="2400" baseline="30000" dirty="0"/>
              <a:t>st</a:t>
            </a:r>
            <a:r>
              <a:rPr lang="en-US" sz="2400" dirty="0"/>
              <a:t> place team = a $200 Bookstore gift certificate. 2nd place team = $100.  3</a:t>
            </a:r>
            <a:r>
              <a:rPr lang="en-US" sz="2400" baseline="30000" dirty="0"/>
              <a:t>rd</a:t>
            </a:r>
            <a:r>
              <a:rPr lang="en-US" sz="2400" dirty="0"/>
              <a:t> place = $50. </a:t>
            </a:r>
          </a:p>
          <a:p>
            <a:endParaRPr lang="en-US" sz="2400" dirty="0"/>
          </a:p>
          <a:p>
            <a:r>
              <a:rPr lang="en-US" sz="2400" dirty="0"/>
              <a:t>After teams are formed today, we will brief you on the rules of the race, and your team will get to practice working together.</a:t>
            </a:r>
          </a:p>
        </p:txBody>
      </p:sp>
    </p:spTree>
    <p:extLst>
      <p:ext uri="{BB962C8B-B14F-4D97-AF65-F5344CB8AC3E}">
        <p14:creationId xmlns:p14="http://schemas.microsoft.com/office/powerpoint/2010/main" val="2325615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a:t>9:00am Getting ready: Your To-Do List</a:t>
            </a:r>
          </a:p>
        </p:txBody>
      </p:sp>
      <p:sp>
        <p:nvSpPr>
          <p:cNvPr id="3" name="Content Placeholder 2"/>
          <p:cNvSpPr>
            <a:spLocks noGrp="1"/>
          </p:cNvSpPr>
          <p:nvPr>
            <p:ph idx="1"/>
          </p:nvPr>
        </p:nvSpPr>
        <p:spPr>
          <a:xfrm>
            <a:off x="457200" y="1008321"/>
            <a:ext cx="8534400" cy="5867400"/>
          </a:xfrm>
        </p:spPr>
        <p:txBody>
          <a:bodyPr>
            <a:normAutofit fontScale="92500" lnSpcReduction="20000"/>
          </a:bodyPr>
          <a:lstStyle/>
          <a:p>
            <a:pPr>
              <a:buFontTx/>
              <a:buChar char="-"/>
            </a:pPr>
            <a:r>
              <a:rPr lang="en-US" sz="3100" dirty="0"/>
              <a:t>IT: </a:t>
            </a:r>
            <a:r>
              <a:rPr lang="en-US" sz="3100" dirty="0" err="1"/>
              <a:t>Tekky</a:t>
            </a:r>
            <a:r>
              <a:rPr lang="en-US" sz="3100" dirty="0"/>
              <a:t> Bambang </a:t>
            </a:r>
          </a:p>
          <a:p>
            <a:pPr>
              <a:buFontTx/>
              <a:buChar char="-"/>
            </a:pPr>
            <a:r>
              <a:rPr lang="en-US" sz="3100" dirty="0"/>
              <a:t>TA: Kristin </a:t>
            </a:r>
            <a:r>
              <a:rPr lang="en-US" sz="3100" dirty="0" err="1"/>
              <a:t>Ronzi</a:t>
            </a:r>
            <a:endParaRPr lang="en-US" sz="3100" dirty="0"/>
          </a:p>
          <a:p>
            <a:pPr>
              <a:buFontTx/>
              <a:buChar char="-"/>
            </a:pPr>
            <a:r>
              <a:rPr lang="en-US" sz="3100" dirty="0"/>
              <a:t>Get the name of 2 </a:t>
            </a:r>
            <a:r>
              <a:rPr lang="en-US" sz="3100" b="1" u="sng" dirty="0"/>
              <a:t>new</a:t>
            </a:r>
            <a:r>
              <a:rPr lang="en-US" sz="3100" dirty="0"/>
              <a:t> people around you. </a:t>
            </a:r>
          </a:p>
          <a:p>
            <a:pPr marL="0" indent="0">
              <a:buNone/>
            </a:pPr>
            <a:endParaRPr lang="en-US" dirty="0"/>
          </a:p>
          <a:p>
            <a:pPr marL="514350" indent="-514350">
              <a:buFont typeface="+mj-lt"/>
              <a:buAutoNum type="arabicPeriod"/>
            </a:pPr>
            <a:r>
              <a:rPr lang="en-US" sz="2800" dirty="0"/>
              <a:t>Register and find your ID number on your name tag</a:t>
            </a:r>
          </a:p>
          <a:p>
            <a:pPr marL="514350" indent="-514350">
              <a:buFont typeface="+mj-lt"/>
              <a:buAutoNum type="arabicPeriod"/>
            </a:pPr>
            <a:r>
              <a:rPr lang="en-US" sz="2800" dirty="0"/>
              <a:t>Get STATA if you haven’t already. Open STATA.</a:t>
            </a:r>
          </a:p>
          <a:p>
            <a:pPr marL="514350" indent="-514350">
              <a:buFont typeface="+mj-lt"/>
              <a:buAutoNum type="arabicPeriod"/>
            </a:pPr>
            <a:r>
              <a:rPr lang="en-US" sz="2800" dirty="0"/>
              <a:t>Go to </a:t>
            </a:r>
            <a:r>
              <a:rPr lang="en-US" sz="2800" dirty="0">
                <a:hlinkClick r:id="rId3"/>
              </a:rPr>
              <a:t>http://www.linardi.gspia.pitt.edu/?page_id=564</a:t>
            </a:r>
            <a:r>
              <a:rPr lang="en-US" sz="2800" dirty="0"/>
              <a:t> for the schedule. If you are unable to get online, talk to </a:t>
            </a:r>
            <a:r>
              <a:rPr lang="en-US" sz="2800" dirty="0" err="1"/>
              <a:t>Tekky</a:t>
            </a:r>
            <a:r>
              <a:rPr lang="en-US" sz="2800" dirty="0"/>
              <a:t> or Kristin.</a:t>
            </a:r>
          </a:p>
          <a:p>
            <a:pPr marL="514350" indent="-514350">
              <a:buFont typeface="+mj-lt"/>
              <a:buAutoNum type="arabicPeriod"/>
            </a:pPr>
            <a:r>
              <a:rPr lang="en-US" sz="2800" dirty="0"/>
              <a:t>Download all materials for Wednesday into a folder in your computer. </a:t>
            </a:r>
          </a:p>
          <a:p>
            <a:pPr marL="514350" indent="-514350">
              <a:buFont typeface="+mj-lt"/>
              <a:buAutoNum type="arabicPeriod"/>
            </a:pPr>
            <a:r>
              <a:rPr lang="en-US" sz="2800" dirty="0"/>
              <a:t>Click on Exercise: Baseline and try it. Use the ID # from your name tag. </a:t>
            </a:r>
          </a:p>
          <a:p>
            <a:pPr marL="0" indent="0" algn="r">
              <a:buNone/>
            </a:pPr>
            <a:r>
              <a:rPr lang="en-US" sz="2800" dirty="0"/>
              <a:t>We start lecture at 9:30am. </a:t>
            </a:r>
          </a:p>
        </p:txBody>
      </p:sp>
    </p:spTree>
    <p:extLst>
      <p:ext uri="{BB962C8B-B14F-4D97-AF65-F5344CB8AC3E}">
        <p14:creationId xmlns:p14="http://schemas.microsoft.com/office/powerpoint/2010/main" val="3901446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ED8B3-A2C7-4E3D-A0B3-DB3B03FB5672}"/>
              </a:ext>
            </a:extLst>
          </p:cNvPr>
          <p:cNvSpPr>
            <a:spLocks noGrp="1"/>
          </p:cNvSpPr>
          <p:nvPr>
            <p:ph type="title"/>
          </p:nvPr>
        </p:nvSpPr>
        <p:spPr>
          <a:xfrm>
            <a:off x="914400" y="-54157"/>
            <a:ext cx="8229600" cy="1143000"/>
          </a:xfrm>
        </p:spPr>
        <p:txBody>
          <a:bodyPr>
            <a:normAutofit fontScale="90000"/>
          </a:bodyPr>
          <a:lstStyle/>
          <a:p>
            <a:r>
              <a:rPr lang="en-US" dirty="0"/>
              <a:t>Our Amazing Race Community Partner</a:t>
            </a:r>
          </a:p>
        </p:txBody>
      </p:sp>
      <p:pic>
        <p:nvPicPr>
          <p:cNvPr id="6" name="Picture 5">
            <a:extLst>
              <a:ext uri="{FF2B5EF4-FFF2-40B4-BE49-F238E27FC236}">
                <a16:creationId xmlns:a16="http://schemas.microsoft.com/office/drawing/2014/main" id="{6647C1B8-A01A-4727-B89D-A8367732BB56}"/>
              </a:ext>
            </a:extLst>
          </p:cNvPr>
          <p:cNvPicPr>
            <a:picLocks noChangeAspect="1"/>
          </p:cNvPicPr>
          <p:nvPr/>
        </p:nvPicPr>
        <p:blipFill rotWithShape="1">
          <a:blip r:embed="rId3"/>
          <a:srcRect l="12768" t="6549" r="39107" b="5029"/>
          <a:stretch/>
        </p:blipFill>
        <p:spPr>
          <a:xfrm>
            <a:off x="1962150" y="1187086"/>
            <a:ext cx="5867400" cy="56709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image8.png">
            <a:extLst>
              <a:ext uri="{FF2B5EF4-FFF2-40B4-BE49-F238E27FC236}">
                <a16:creationId xmlns:a16="http://schemas.microsoft.com/office/drawing/2014/main" id="{6FF70E42-426B-4D0F-B38D-970813559696}"/>
              </a:ext>
            </a:extLst>
          </p:cNvPr>
          <p:cNvPicPr/>
          <p:nvPr/>
        </p:nvPicPr>
        <p:blipFill>
          <a:blip r:embed="rId4"/>
          <a:srcRect/>
          <a:stretch>
            <a:fillRect/>
          </a:stretch>
        </p:blipFill>
        <p:spPr>
          <a:xfrm>
            <a:off x="1043940" y="990600"/>
            <a:ext cx="2392680" cy="880745"/>
          </a:xfrm>
          <a:prstGeom prst="rect">
            <a:avLst/>
          </a:prstGeom>
          <a:ln/>
        </p:spPr>
      </p:pic>
      <p:sp>
        <p:nvSpPr>
          <p:cNvPr id="10" name="TextBox 9">
            <a:extLst>
              <a:ext uri="{FF2B5EF4-FFF2-40B4-BE49-F238E27FC236}">
                <a16:creationId xmlns:a16="http://schemas.microsoft.com/office/drawing/2014/main" id="{CA6B3A1D-C98A-4259-B95D-3797CAC7C9A5}"/>
              </a:ext>
            </a:extLst>
          </p:cNvPr>
          <p:cNvSpPr txBox="1"/>
          <p:nvPr/>
        </p:nvSpPr>
        <p:spPr>
          <a:xfrm>
            <a:off x="3531870" y="6019800"/>
            <a:ext cx="3962400" cy="646331"/>
          </a:xfrm>
          <a:prstGeom prst="rect">
            <a:avLst/>
          </a:prstGeom>
          <a:noFill/>
        </p:spPr>
        <p:txBody>
          <a:bodyPr wrap="square" rtlCol="0">
            <a:spAutoFit/>
          </a:bodyPr>
          <a:lstStyle/>
          <a:p>
            <a:r>
              <a:rPr lang="en-US" dirty="0">
                <a:solidFill>
                  <a:schemeClr val="bg1"/>
                </a:solidFill>
              </a:rPr>
              <a:t>Claire Suh, Microsoft Civic Tech Fellow and David Walker, WPRDC Data Scientist</a:t>
            </a:r>
          </a:p>
        </p:txBody>
      </p:sp>
    </p:spTree>
    <p:extLst>
      <p:ext uri="{BB962C8B-B14F-4D97-AF65-F5344CB8AC3E}">
        <p14:creationId xmlns:p14="http://schemas.microsoft.com/office/powerpoint/2010/main" val="2586725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today’s training camp works</a:t>
            </a:r>
          </a:p>
        </p:txBody>
      </p:sp>
      <p:sp>
        <p:nvSpPr>
          <p:cNvPr id="3" name="Content Placeholder 2"/>
          <p:cNvSpPr>
            <a:spLocks noGrp="1"/>
          </p:cNvSpPr>
          <p:nvPr>
            <p:ph idx="1"/>
          </p:nvPr>
        </p:nvSpPr>
        <p:spPr/>
        <p:txBody>
          <a:bodyPr>
            <a:noAutofit/>
          </a:bodyPr>
          <a:lstStyle/>
          <a:p>
            <a:r>
              <a:rPr lang="en-US" sz="2200" dirty="0"/>
              <a:t>Data - Lecture (&lt;1hr)– Exercise (10 mins) – Review the exercise (5-10 mins)</a:t>
            </a:r>
          </a:p>
          <a:p>
            <a:endParaRPr lang="en-US" sz="2200" dirty="0"/>
          </a:p>
          <a:p>
            <a:r>
              <a:rPr lang="en-US" sz="2200" dirty="0"/>
              <a:t>You have the slides on your computer, so you can always go back / make notes, etc. </a:t>
            </a:r>
          </a:p>
          <a:p>
            <a:endParaRPr lang="en-US" sz="2200" dirty="0"/>
          </a:p>
          <a:p>
            <a:r>
              <a:rPr lang="en-US" sz="2200" dirty="0"/>
              <a:t>Ask questions! There is no dumb question, this </a:t>
            </a:r>
            <a:r>
              <a:rPr lang="en-US" sz="2200" b="1" u="sng" dirty="0"/>
              <a:t>is</a:t>
            </a:r>
            <a:r>
              <a:rPr lang="en-US" sz="2200" dirty="0"/>
              <a:t> a refresher workshop so forgetting basic stuff is totally okay. In completing exercise feel free to ask your neighbors/TAs/instructor for help.</a:t>
            </a:r>
          </a:p>
          <a:p>
            <a:pPr marL="0" indent="0">
              <a:buNone/>
            </a:pPr>
            <a:endParaRPr lang="en-US" sz="2200" dirty="0"/>
          </a:p>
          <a:p>
            <a:r>
              <a:rPr lang="en-US" sz="2200" dirty="0"/>
              <a:t>Please don’t browse the internet/ phone for unrelated stuff. If you are waiting for others to finish, see if anyone near you needs help, or try new things with STATA. </a:t>
            </a:r>
          </a:p>
        </p:txBody>
      </p:sp>
    </p:spTree>
    <p:extLst>
      <p:ext uri="{BB962C8B-B14F-4D97-AF65-F5344CB8AC3E}">
        <p14:creationId xmlns:p14="http://schemas.microsoft.com/office/powerpoint/2010/main" val="4115846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457200"/>
            <a:ext cx="5638799" cy="1143000"/>
          </a:xfrm>
        </p:spPr>
        <p:txBody>
          <a:bodyPr>
            <a:noAutofit/>
          </a:bodyPr>
          <a:lstStyle/>
          <a:p>
            <a:r>
              <a:rPr lang="en-US" sz="3200" dirty="0"/>
              <a:t>Imagine you are an advisor to the mayor of Pittsburgh</a:t>
            </a:r>
          </a:p>
        </p:txBody>
      </p:sp>
      <p:sp>
        <p:nvSpPr>
          <p:cNvPr id="3" name="Content Placeholder 2"/>
          <p:cNvSpPr>
            <a:spLocks noGrp="1"/>
          </p:cNvSpPr>
          <p:nvPr>
            <p:ph idx="1"/>
          </p:nvPr>
        </p:nvSpPr>
        <p:spPr>
          <a:xfrm>
            <a:off x="457200" y="2484437"/>
            <a:ext cx="8229600" cy="4068763"/>
          </a:xfrm>
        </p:spPr>
        <p:txBody>
          <a:bodyPr>
            <a:normAutofit fontScale="77500" lnSpcReduction="20000"/>
          </a:bodyPr>
          <a:lstStyle/>
          <a:p>
            <a:r>
              <a:rPr lang="en-US" dirty="0"/>
              <a:t>He is wondering whether or not to approve 10 new businesses on a strip of a crowded highway: businesses bring jobs but worsen congestion</a:t>
            </a:r>
          </a:p>
          <a:p>
            <a:pPr marL="0" indent="0">
              <a:buNone/>
            </a:pPr>
            <a:endParaRPr lang="en-US" dirty="0"/>
          </a:p>
          <a:p>
            <a:r>
              <a:rPr lang="en-US" dirty="0"/>
              <a:t>What you have to help you advise him: </a:t>
            </a:r>
          </a:p>
          <a:p>
            <a:pPr lvl="1"/>
            <a:r>
              <a:rPr lang="en-US" dirty="0"/>
              <a:t>Data on travel time on several highways given the number of cars on the highway (Cars.csv)</a:t>
            </a:r>
          </a:p>
          <a:p>
            <a:pPr lvl="1"/>
            <a:r>
              <a:rPr lang="en-US" dirty="0"/>
              <a:t>Data on number of cars given number of businesses along the highway (Business.csv)</a:t>
            </a:r>
          </a:p>
          <a:p>
            <a:pPr lvl="1"/>
            <a:r>
              <a:rPr lang="en-US" dirty="0"/>
              <a:t>Public opinion expert’s estimated relationship between business development, traffic congestion and support for city government</a:t>
            </a:r>
          </a:p>
        </p:txBody>
      </p:sp>
      <p:pic>
        <p:nvPicPr>
          <p:cNvPr id="36866" name="Picture 2" descr="https://www.gspia.pitt.edu/Portals/0/images/news/Peduto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04800"/>
            <a:ext cx="2764631" cy="18430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81799" y="1752600"/>
            <a:ext cx="2231231" cy="369332"/>
          </a:xfrm>
          <a:prstGeom prst="rect">
            <a:avLst/>
          </a:prstGeom>
          <a:noFill/>
        </p:spPr>
        <p:txBody>
          <a:bodyPr wrap="square" rtlCol="0">
            <a:spAutoFit/>
          </a:bodyPr>
          <a:lstStyle/>
          <a:p>
            <a:r>
              <a:rPr lang="en-US" dirty="0" err="1">
                <a:solidFill>
                  <a:schemeClr val="bg1"/>
                </a:solidFill>
              </a:rPr>
              <a:t>Peduto</a:t>
            </a:r>
            <a:r>
              <a:rPr lang="en-US" dirty="0">
                <a:solidFill>
                  <a:schemeClr val="bg1"/>
                </a:solidFill>
              </a:rPr>
              <a:t>, GSPIA’11</a:t>
            </a:r>
          </a:p>
        </p:txBody>
      </p:sp>
    </p:spTree>
    <p:extLst>
      <p:ext uri="{BB962C8B-B14F-4D97-AF65-F5344CB8AC3E}">
        <p14:creationId xmlns:p14="http://schemas.microsoft.com/office/powerpoint/2010/main" val="4176565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Breaking down the question into mathematical concepts </a:t>
            </a:r>
          </a:p>
        </p:txBody>
      </p:sp>
      <p:sp>
        <p:nvSpPr>
          <p:cNvPr id="3" name="Content Placeholder 2"/>
          <p:cNvSpPr>
            <a:spLocks noGrp="1"/>
          </p:cNvSpPr>
          <p:nvPr>
            <p:ph idx="1"/>
          </p:nvPr>
        </p:nvSpPr>
        <p:spPr>
          <a:xfrm>
            <a:off x="457200" y="1798637"/>
            <a:ext cx="8229600" cy="4525963"/>
          </a:xfrm>
        </p:spPr>
        <p:txBody>
          <a:bodyPr>
            <a:normAutofit fontScale="92500" lnSpcReduction="20000"/>
          </a:bodyPr>
          <a:lstStyle/>
          <a:p>
            <a:pPr marL="514350" indent="-514350">
              <a:buFont typeface="+mj-lt"/>
              <a:buAutoNum type="arabicPeriod"/>
            </a:pPr>
            <a:r>
              <a:rPr lang="en-US" dirty="0"/>
              <a:t>how long does it take to travel the highway? (random variable)</a:t>
            </a:r>
          </a:p>
          <a:p>
            <a:pPr marL="514350" indent="-514350">
              <a:buFont typeface="+mj-lt"/>
              <a:buAutoNum type="arabicPeriod"/>
            </a:pPr>
            <a:r>
              <a:rPr lang="en-US" dirty="0"/>
              <a:t>how does the # (</a:t>
            </a:r>
            <a:r>
              <a:rPr lang="en-US" i="1" dirty="0"/>
              <a:t>number</a:t>
            </a:r>
            <a:r>
              <a:rPr lang="en-US" dirty="0"/>
              <a:t>) of cars affect travel time? (correlation, linear regression, slope)</a:t>
            </a:r>
          </a:p>
          <a:p>
            <a:pPr marL="514350" indent="-514350">
              <a:buFont typeface="+mj-lt"/>
              <a:buAutoNum type="arabicPeriod"/>
            </a:pPr>
            <a:r>
              <a:rPr lang="en-US" dirty="0"/>
              <a:t>can adoption of a different traffic system reduce congestion? (simultaneous equations)</a:t>
            </a:r>
          </a:p>
          <a:p>
            <a:pPr marL="514350" indent="-514350">
              <a:buFont typeface="+mj-lt"/>
              <a:buAutoNum type="arabicPeriod"/>
            </a:pPr>
            <a:r>
              <a:rPr lang="en-US" dirty="0"/>
              <a:t>how does the # of businesses affect # of cars?(nonlinear equations)</a:t>
            </a:r>
          </a:p>
          <a:p>
            <a:pPr marL="514350" indent="-514350">
              <a:buFont typeface="+mj-lt"/>
              <a:buAutoNum type="arabicPeriod"/>
            </a:pPr>
            <a:r>
              <a:rPr lang="en-US" dirty="0"/>
              <a:t>what is the optimal # of business to have? (optimization) </a:t>
            </a:r>
          </a:p>
        </p:txBody>
      </p:sp>
    </p:spTree>
    <p:extLst>
      <p:ext uri="{BB962C8B-B14F-4D97-AF65-F5344CB8AC3E}">
        <p14:creationId xmlns:p14="http://schemas.microsoft.com/office/powerpoint/2010/main" val="2471963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1. random variable</a:t>
            </a:r>
          </a:p>
          <a:p>
            <a:pPr marL="0" indent="0">
              <a:buNone/>
            </a:pPr>
            <a:endParaRPr lang="en-US" dirty="0"/>
          </a:p>
          <a:p>
            <a:pPr marL="0" indent="0">
              <a:buNone/>
            </a:pPr>
            <a:r>
              <a:rPr lang="en-US" dirty="0"/>
              <a:t>How long does it take to travel through the highway? </a:t>
            </a:r>
          </a:p>
        </p:txBody>
      </p:sp>
      <p:pic>
        <p:nvPicPr>
          <p:cNvPr id="5" name="Picture 8" descr="http://www.merchantcircle.com/corporate/newsletters/2010-06/img/mayor_s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3451152"/>
            <a:ext cx="1428750" cy="1181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47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a:t>Random variable</a:t>
            </a:r>
          </a:p>
        </p:txBody>
      </p:sp>
      <p:sp>
        <p:nvSpPr>
          <p:cNvPr id="3" name="Content Placeholder 2"/>
          <p:cNvSpPr>
            <a:spLocks noGrp="1"/>
          </p:cNvSpPr>
          <p:nvPr>
            <p:ph idx="1"/>
          </p:nvPr>
        </p:nvSpPr>
        <p:spPr>
          <a:xfrm>
            <a:off x="457200" y="1219201"/>
            <a:ext cx="8382000" cy="5410200"/>
          </a:xfrm>
        </p:spPr>
        <p:txBody>
          <a:bodyPr>
            <a:normAutofit fontScale="92500" lnSpcReduction="20000"/>
          </a:bodyPr>
          <a:lstStyle/>
          <a:p>
            <a:pPr marL="0" indent="0">
              <a:buNone/>
            </a:pPr>
            <a:r>
              <a:rPr lang="en-US" sz="2800" dirty="0"/>
              <a:t>How long does it take to travel 20 miles on a city highway at 8am in the morning? Hands = 20 </a:t>
            </a:r>
            <a:r>
              <a:rPr lang="en-US" sz="2800" dirty="0" err="1"/>
              <a:t>mins</a:t>
            </a:r>
            <a:r>
              <a:rPr lang="en-US" sz="2800" dirty="0"/>
              <a:t>, 30 </a:t>
            </a:r>
            <a:r>
              <a:rPr lang="en-US" sz="2800" dirty="0" err="1"/>
              <a:t>mins</a:t>
            </a:r>
            <a:r>
              <a:rPr lang="en-US" sz="2800" dirty="0"/>
              <a:t>, 40 </a:t>
            </a:r>
            <a:r>
              <a:rPr lang="en-US" sz="2800" dirty="0" err="1"/>
              <a:t>mins</a:t>
            </a:r>
            <a:endParaRPr lang="en-US" sz="2800" dirty="0"/>
          </a:p>
          <a:p>
            <a:pPr marL="0" indent="0">
              <a:buNone/>
            </a:pPr>
            <a:endParaRPr lang="en-US" sz="2800" dirty="0"/>
          </a:p>
          <a:p>
            <a:r>
              <a:rPr lang="en-US" sz="2800" dirty="0"/>
              <a:t>Different day, same highway, same hour in day = different travel time.</a:t>
            </a:r>
          </a:p>
          <a:p>
            <a:r>
              <a:rPr lang="en-US" sz="2800" dirty="0"/>
              <a:t>Statistics is learning to get the information out of this uncertainty.</a:t>
            </a:r>
          </a:p>
          <a:p>
            <a:r>
              <a:rPr lang="en-US" sz="2800" dirty="0"/>
              <a:t>‘Time needed to travel’ is a random variable = the value is subject to variation due to chance. </a:t>
            </a:r>
          </a:p>
          <a:p>
            <a:endParaRPr lang="en-US" sz="2800" dirty="0"/>
          </a:p>
          <a:p>
            <a:r>
              <a:rPr lang="en-US" sz="2800" dirty="0"/>
              <a:t>Is what is written on this board ALL the possible travel times for 20 miles? No. That would be the </a:t>
            </a:r>
            <a:r>
              <a:rPr lang="en-US" sz="2800" i="1" dirty="0"/>
              <a:t>population</a:t>
            </a:r>
            <a:r>
              <a:rPr lang="en-US" sz="2800" dirty="0"/>
              <a:t>. This is a </a:t>
            </a:r>
            <a:r>
              <a:rPr lang="en-US" sz="2800" i="1" dirty="0"/>
              <a:t>sample</a:t>
            </a:r>
            <a:r>
              <a:rPr lang="en-US" sz="2800" dirty="0"/>
              <a:t>.  We usually only observe a sample of realizations of the random variable of interest.</a:t>
            </a:r>
          </a:p>
          <a:p>
            <a:endParaRPr lang="en-US" dirty="0"/>
          </a:p>
        </p:txBody>
      </p:sp>
    </p:spTree>
    <p:extLst>
      <p:ext uri="{BB962C8B-B14F-4D97-AF65-F5344CB8AC3E}">
        <p14:creationId xmlns:p14="http://schemas.microsoft.com/office/powerpoint/2010/main" val="1919479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a:t>Distribution: what the population looks like </a:t>
            </a:r>
          </a:p>
        </p:txBody>
      </p:sp>
      <p:sp>
        <p:nvSpPr>
          <p:cNvPr id="3" name="Content Placeholder 2"/>
          <p:cNvSpPr>
            <a:spLocks noGrp="1"/>
          </p:cNvSpPr>
          <p:nvPr>
            <p:ph idx="1"/>
          </p:nvPr>
        </p:nvSpPr>
        <p:spPr>
          <a:xfrm>
            <a:off x="457200" y="3505200"/>
            <a:ext cx="8229600" cy="2819400"/>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37890" name="Picture 2" descr="http://listenerextraordinaire.files.wordpress.com/2010/10/bellcurve.jpg?w=300&amp;h=235"/>
          <p:cNvPicPr>
            <a:picLocks noChangeAspect="1" noChangeArrowheads="1"/>
          </p:cNvPicPr>
          <p:nvPr/>
        </p:nvPicPr>
        <p:blipFill rotWithShape="1">
          <a:blip r:embed="rId3">
            <a:extLst>
              <a:ext uri="{28A0092B-C50C-407E-A947-70E740481C1C}">
                <a14:useLocalDpi xmlns:a14="http://schemas.microsoft.com/office/drawing/2010/main" val="0"/>
              </a:ext>
            </a:extLst>
          </a:blip>
          <a:srcRect b="49333"/>
          <a:stretch/>
        </p:blipFill>
        <p:spPr bwMode="auto">
          <a:xfrm>
            <a:off x="1168186" y="2761270"/>
            <a:ext cx="7264827" cy="2895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7996CF-C710-4127-B904-B91887D6C54F}"/>
              </a:ext>
            </a:extLst>
          </p:cNvPr>
          <p:cNvSpPr txBox="1"/>
          <p:nvPr/>
        </p:nvSpPr>
        <p:spPr>
          <a:xfrm>
            <a:off x="4114800" y="5663625"/>
            <a:ext cx="685800" cy="584775"/>
          </a:xfrm>
          <a:prstGeom prst="rect">
            <a:avLst/>
          </a:prstGeom>
          <a:noFill/>
        </p:spPr>
        <p:txBody>
          <a:bodyPr wrap="square" rtlCol="0">
            <a:spAutoFit/>
          </a:bodyPr>
          <a:lstStyle/>
          <a:p>
            <a:r>
              <a:rPr lang="en-US" sz="3200" dirty="0"/>
              <a:t>20</a:t>
            </a:r>
          </a:p>
        </p:txBody>
      </p:sp>
      <p:sp>
        <p:nvSpPr>
          <p:cNvPr id="6" name="TextBox 5">
            <a:extLst>
              <a:ext uri="{FF2B5EF4-FFF2-40B4-BE49-F238E27FC236}">
                <a16:creationId xmlns:a16="http://schemas.microsoft.com/office/drawing/2014/main" id="{FD30D477-D7C9-4270-9ABD-2A5AC0E811D5}"/>
              </a:ext>
            </a:extLst>
          </p:cNvPr>
          <p:cNvSpPr txBox="1"/>
          <p:nvPr/>
        </p:nvSpPr>
        <p:spPr>
          <a:xfrm>
            <a:off x="4953000" y="5663624"/>
            <a:ext cx="685800" cy="584775"/>
          </a:xfrm>
          <a:prstGeom prst="rect">
            <a:avLst/>
          </a:prstGeom>
          <a:noFill/>
        </p:spPr>
        <p:txBody>
          <a:bodyPr wrap="square" rtlCol="0">
            <a:spAutoFit/>
          </a:bodyPr>
          <a:lstStyle/>
          <a:p>
            <a:r>
              <a:rPr lang="en-US" sz="3200" dirty="0"/>
              <a:t>25</a:t>
            </a:r>
          </a:p>
        </p:txBody>
      </p:sp>
      <p:sp>
        <p:nvSpPr>
          <p:cNvPr id="7" name="TextBox 6">
            <a:extLst>
              <a:ext uri="{FF2B5EF4-FFF2-40B4-BE49-F238E27FC236}">
                <a16:creationId xmlns:a16="http://schemas.microsoft.com/office/drawing/2014/main" id="{C223307C-926B-487C-BF9D-552608ACF08E}"/>
              </a:ext>
            </a:extLst>
          </p:cNvPr>
          <p:cNvSpPr txBox="1"/>
          <p:nvPr/>
        </p:nvSpPr>
        <p:spPr>
          <a:xfrm>
            <a:off x="5874472" y="5663624"/>
            <a:ext cx="685800" cy="584775"/>
          </a:xfrm>
          <a:prstGeom prst="rect">
            <a:avLst/>
          </a:prstGeom>
          <a:noFill/>
        </p:spPr>
        <p:txBody>
          <a:bodyPr wrap="square" rtlCol="0">
            <a:spAutoFit/>
          </a:bodyPr>
          <a:lstStyle/>
          <a:p>
            <a:r>
              <a:rPr lang="en-US" sz="3200" dirty="0"/>
              <a:t>30</a:t>
            </a:r>
          </a:p>
        </p:txBody>
      </p:sp>
      <p:sp>
        <p:nvSpPr>
          <p:cNvPr id="8" name="TextBox 7">
            <a:extLst>
              <a:ext uri="{FF2B5EF4-FFF2-40B4-BE49-F238E27FC236}">
                <a16:creationId xmlns:a16="http://schemas.microsoft.com/office/drawing/2014/main" id="{0D7E23A0-16E8-4C1B-B93C-0CFCA384BCA1}"/>
              </a:ext>
            </a:extLst>
          </p:cNvPr>
          <p:cNvSpPr txBox="1"/>
          <p:nvPr/>
        </p:nvSpPr>
        <p:spPr>
          <a:xfrm>
            <a:off x="3135821" y="5651682"/>
            <a:ext cx="685800" cy="584775"/>
          </a:xfrm>
          <a:prstGeom prst="rect">
            <a:avLst/>
          </a:prstGeom>
          <a:noFill/>
        </p:spPr>
        <p:txBody>
          <a:bodyPr wrap="square" rtlCol="0">
            <a:spAutoFit/>
          </a:bodyPr>
          <a:lstStyle/>
          <a:p>
            <a:r>
              <a:rPr lang="en-US" sz="3200" dirty="0"/>
              <a:t>15</a:t>
            </a:r>
          </a:p>
        </p:txBody>
      </p:sp>
      <p:sp>
        <p:nvSpPr>
          <p:cNvPr id="9" name="TextBox 8">
            <a:extLst>
              <a:ext uri="{FF2B5EF4-FFF2-40B4-BE49-F238E27FC236}">
                <a16:creationId xmlns:a16="http://schemas.microsoft.com/office/drawing/2014/main" id="{C224628C-3AE6-4562-82ED-470B7AA971C7}"/>
              </a:ext>
            </a:extLst>
          </p:cNvPr>
          <p:cNvSpPr txBox="1"/>
          <p:nvPr/>
        </p:nvSpPr>
        <p:spPr>
          <a:xfrm>
            <a:off x="2140672" y="5651682"/>
            <a:ext cx="685800" cy="584775"/>
          </a:xfrm>
          <a:prstGeom prst="rect">
            <a:avLst/>
          </a:prstGeom>
          <a:noFill/>
        </p:spPr>
        <p:txBody>
          <a:bodyPr wrap="square" rtlCol="0">
            <a:spAutoFit/>
          </a:bodyPr>
          <a:lstStyle/>
          <a:p>
            <a:r>
              <a:rPr lang="en-US" sz="3200" dirty="0"/>
              <a:t>10</a:t>
            </a:r>
          </a:p>
        </p:txBody>
      </p:sp>
      <p:sp>
        <p:nvSpPr>
          <p:cNvPr id="5" name="TextBox 4">
            <a:extLst>
              <a:ext uri="{FF2B5EF4-FFF2-40B4-BE49-F238E27FC236}">
                <a16:creationId xmlns:a16="http://schemas.microsoft.com/office/drawing/2014/main" id="{6CCDC65B-2425-4EE7-8F55-990A60EC6923}"/>
              </a:ext>
            </a:extLst>
          </p:cNvPr>
          <p:cNvSpPr txBox="1"/>
          <p:nvPr/>
        </p:nvSpPr>
        <p:spPr>
          <a:xfrm>
            <a:off x="1447800" y="1364902"/>
            <a:ext cx="6248400" cy="954107"/>
          </a:xfrm>
          <a:prstGeom prst="rect">
            <a:avLst/>
          </a:prstGeom>
          <a:noFill/>
        </p:spPr>
        <p:txBody>
          <a:bodyPr wrap="square" rtlCol="0">
            <a:spAutoFit/>
          </a:bodyPr>
          <a:lstStyle/>
          <a:p>
            <a:r>
              <a:rPr lang="en-US" sz="2800" dirty="0"/>
              <a:t>Suppose the distribution of travel time looks like this:</a:t>
            </a:r>
          </a:p>
        </p:txBody>
      </p:sp>
    </p:spTree>
    <p:extLst>
      <p:ext uri="{BB962C8B-B14F-4D97-AF65-F5344CB8AC3E}">
        <p14:creationId xmlns:p14="http://schemas.microsoft.com/office/powerpoint/2010/main" val="4546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8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a:t>Distribution: what the population looks like </a:t>
            </a:r>
          </a:p>
        </p:txBody>
      </p:sp>
      <p:sp>
        <p:nvSpPr>
          <p:cNvPr id="3" name="Content Placeholder 2"/>
          <p:cNvSpPr>
            <a:spLocks noGrp="1"/>
          </p:cNvSpPr>
          <p:nvPr>
            <p:ph idx="1"/>
          </p:nvPr>
        </p:nvSpPr>
        <p:spPr>
          <a:xfrm>
            <a:off x="457200" y="3505200"/>
            <a:ext cx="8229600" cy="2819400"/>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37890" name="Picture 2" descr="http://listenerextraordinaire.files.wordpress.com/2010/10/bellcurve.jpg?w=300&amp;h=235"/>
          <p:cNvPicPr>
            <a:picLocks noChangeAspect="1" noChangeArrowheads="1"/>
          </p:cNvPicPr>
          <p:nvPr/>
        </p:nvPicPr>
        <p:blipFill rotWithShape="1">
          <a:blip r:embed="rId3">
            <a:extLst>
              <a:ext uri="{28A0092B-C50C-407E-A947-70E740481C1C}">
                <a14:useLocalDpi xmlns:a14="http://schemas.microsoft.com/office/drawing/2010/main" val="0"/>
              </a:ext>
            </a:extLst>
          </a:blip>
          <a:srcRect b="49333"/>
          <a:stretch/>
        </p:blipFill>
        <p:spPr bwMode="auto">
          <a:xfrm>
            <a:off x="1168186" y="2761270"/>
            <a:ext cx="7264827" cy="2895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7996CF-C710-4127-B904-B91887D6C54F}"/>
              </a:ext>
            </a:extLst>
          </p:cNvPr>
          <p:cNvSpPr txBox="1"/>
          <p:nvPr/>
        </p:nvSpPr>
        <p:spPr>
          <a:xfrm>
            <a:off x="4114800" y="5663625"/>
            <a:ext cx="685800" cy="584775"/>
          </a:xfrm>
          <a:prstGeom prst="rect">
            <a:avLst/>
          </a:prstGeom>
          <a:noFill/>
        </p:spPr>
        <p:txBody>
          <a:bodyPr wrap="square" rtlCol="0">
            <a:spAutoFit/>
          </a:bodyPr>
          <a:lstStyle/>
          <a:p>
            <a:r>
              <a:rPr lang="en-US" sz="3200" dirty="0"/>
              <a:t>20</a:t>
            </a:r>
          </a:p>
        </p:txBody>
      </p:sp>
      <p:sp>
        <p:nvSpPr>
          <p:cNvPr id="6" name="TextBox 5">
            <a:extLst>
              <a:ext uri="{FF2B5EF4-FFF2-40B4-BE49-F238E27FC236}">
                <a16:creationId xmlns:a16="http://schemas.microsoft.com/office/drawing/2014/main" id="{FD30D477-D7C9-4270-9ABD-2A5AC0E811D5}"/>
              </a:ext>
            </a:extLst>
          </p:cNvPr>
          <p:cNvSpPr txBox="1"/>
          <p:nvPr/>
        </p:nvSpPr>
        <p:spPr>
          <a:xfrm>
            <a:off x="4953000" y="5663624"/>
            <a:ext cx="685800" cy="584775"/>
          </a:xfrm>
          <a:prstGeom prst="rect">
            <a:avLst/>
          </a:prstGeom>
          <a:noFill/>
        </p:spPr>
        <p:txBody>
          <a:bodyPr wrap="square" rtlCol="0">
            <a:spAutoFit/>
          </a:bodyPr>
          <a:lstStyle/>
          <a:p>
            <a:r>
              <a:rPr lang="en-US" sz="3200" dirty="0"/>
              <a:t>25</a:t>
            </a:r>
          </a:p>
        </p:txBody>
      </p:sp>
      <p:sp>
        <p:nvSpPr>
          <p:cNvPr id="7" name="TextBox 6">
            <a:extLst>
              <a:ext uri="{FF2B5EF4-FFF2-40B4-BE49-F238E27FC236}">
                <a16:creationId xmlns:a16="http://schemas.microsoft.com/office/drawing/2014/main" id="{C223307C-926B-487C-BF9D-552608ACF08E}"/>
              </a:ext>
            </a:extLst>
          </p:cNvPr>
          <p:cNvSpPr txBox="1"/>
          <p:nvPr/>
        </p:nvSpPr>
        <p:spPr>
          <a:xfrm>
            <a:off x="5874472" y="5663624"/>
            <a:ext cx="685800" cy="584775"/>
          </a:xfrm>
          <a:prstGeom prst="rect">
            <a:avLst/>
          </a:prstGeom>
          <a:noFill/>
        </p:spPr>
        <p:txBody>
          <a:bodyPr wrap="square" rtlCol="0">
            <a:spAutoFit/>
          </a:bodyPr>
          <a:lstStyle/>
          <a:p>
            <a:r>
              <a:rPr lang="en-US" sz="3200" dirty="0"/>
              <a:t>30</a:t>
            </a:r>
          </a:p>
        </p:txBody>
      </p:sp>
      <p:sp>
        <p:nvSpPr>
          <p:cNvPr id="8" name="TextBox 7">
            <a:extLst>
              <a:ext uri="{FF2B5EF4-FFF2-40B4-BE49-F238E27FC236}">
                <a16:creationId xmlns:a16="http://schemas.microsoft.com/office/drawing/2014/main" id="{0D7E23A0-16E8-4C1B-B93C-0CFCA384BCA1}"/>
              </a:ext>
            </a:extLst>
          </p:cNvPr>
          <p:cNvSpPr txBox="1"/>
          <p:nvPr/>
        </p:nvSpPr>
        <p:spPr>
          <a:xfrm>
            <a:off x="3135821" y="5651682"/>
            <a:ext cx="685800" cy="584775"/>
          </a:xfrm>
          <a:prstGeom prst="rect">
            <a:avLst/>
          </a:prstGeom>
          <a:noFill/>
        </p:spPr>
        <p:txBody>
          <a:bodyPr wrap="square" rtlCol="0">
            <a:spAutoFit/>
          </a:bodyPr>
          <a:lstStyle/>
          <a:p>
            <a:r>
              <a:rPr lang="en-US" sz="3200" dirty="0"/>
              <a:t>15</a:t>
            </a:r>
          </a:p>
        </p:txBody>
      </p:sp>
      <p:sp>
        <p:nvSpPr>
          <p:cNvPr id="9" name="TextBox 8">
            <a:extLst>
              <a:ext uri="{FF2B5EF4-FFF2-40B4-BE49-F238E27FC236}">
                <a16:creationId xmlns:a16="http://schemas.microsoft.com/office/drawing/2014/main" id="{C224628C-3AE6-4562-82ED-470B7AA971C7}"/>
              </a:ext>
            </a:extLst>
          </p:cNvPr>
          <p:cNvSpPr txBox="1"/>
          <p:nvPr/>
        </p:nvSpPr>
        <p:spPr>
          <a:xfrm>
            <a:off x="2140672" y="5651682"/>
            <a:ext cx="685800" cy="584775"/>
          </a:xfrm>
          <a:prstGeom prst="rect">
            <a:avLst/>
          </a:prstGeom>
          <a:noFill/>
        </p:spPr>
        <p:txBody>
          <a:bodyPr wrap="square" rtlCol="0">
            <a:spAutoFit/>
          </a:bodyPr>
          <a:lstStyle/>
          <a:p>
            <a:r>
              <a:rPr lang="en-US" sz="3200" dirty="0"/>
              <a:t>10</a:t>
            </a:r>
          </a:p>
        </p:txBody>
      </p:sp>
      <p:sp>
        <p:nvSpPr>
          <p:cNvPr id="5" name="TextBox 4">
            <a:extLst>
              <a:ext uri="{FF2B5EF4-FFF2-40B4-BE49-F238E27FC236}">
                <a16:creationId xmlns:a16="http://schemas.microsoft.com/office/drawing/2014/main" id="{6CCDC65B-2425-4EE7-8F55-990A60EC6923}"/>
              </a:ext>
            </a:extLst>
          </p:cNvPr>
          <p:cNvSpPr txBox="1"/>
          <p:nvPr/>
        </p:nvSpPr>
        <p:spPr>
          <a:xfrm>
            <a:off x="1447800" y="1364902"/>
            <a:ext cx="6248400" cy="1815882"/>
          </a:xfrm>
          <a:prstGeom prst="rect">
            <a:avLst/>
          </a:prstGeom>
          <a:noFill/>
        </p:spPr>
        <p:txBody>
          <a:bodyPr wrap="square" rtlCol="0">
            <a:spAutoFit/>
          </a:bodyPr>
          <a:lstStyle/>
          <a:p>
            <a:r>
              <a:rPr lang="en-US" sz="2800" dirty="0"/>
              <a:t>Then we can say that travel time is distributed normally with a mean 20 minutes and a std deviation of 5 minutes.</a:t>
            </a:r>
          </a:p>
          <a:p>
            <a:r>
              <a:rPr lang="en-US" sz="2800" dirty="0"/>
              <a:t>(or a variance of 5</a:t>
            </a:r>
            <a:r>
              <a:rPr lang="en-US" sz="2800" baseline="30000" dirty="0"/>
              <a:t>2</a:t>
            </a:r>
            <a:r>
              <a:rPr lang="en-US" sz="2800" dirty="0"/>
              <a:t>=25) </a:t>
            </a:r>
          </a:p>
        </p:txBody>
      </p:sp>
      <p:sp>
        <p:nvSpPr>
          <p:cNvPr id="10" name="TextBox 9">
            <a:extLst>
              <a:ext uri="{FF2B5EF4-FFF2-40B4-BE49-F238E27FC236}">
                <a16:creationId xmlns:a16="http://schemas.microsoft.com/office/drawing/2014/main" id="{B19A7F17-B000-42D6-852E-C037F2E404A8}"/>
              </a:ext>
            </a:extLst>
          </p:cNvPr>
          <p:cNvSpPr txBox="1"/>
          <p:nvPr/>
        </p:nvSpPr>
        <p:spPr>
          <a:xfrm>
            <a:off x="6320704" y="3429000"/>
            <a:ext cx="2789546" cy="1846659"/>
          </a:xfrm>
          <a:prstGeom prst="rect">
            <a:avLst/>
          </a:prstGeom>
          <a:noFill/>
        </p:spPr>
        <p:txBody>
          <a:bodyPr wrap="none" rtlCol="0">
            <a:spAutoFit/>
          </a:bodyPr>
          <a:lstStyle/>
          <a:p>
            <a:r>
              <a:rPr lang="en-US" sz="2400" dirty="0"/>
              <a:t>We want to ask: </a:t>
            </a:r>
          </a:p>
          <a:p>
            <a:r>
              <a:rPr lang="en-US" sz="2400" dirty="0" err="1"/>
              <a:t>Pr</a:t>
            </a:r>
            <a:r>
              <a:rPr lang="en-US" sz="2400" dirty="0"/>
              <a:t> (travel&gt;20 min) =?</a:t>
            </a:r>
          </a:p>
          <a:p>
            <a:r>
              <a:rPr lang="en-US" sz="2400" dirty="0" err="1"/>
              <a:t>Pr</a:t>
            </a:r>
            <a:r>
              <a:rPr lang="en-US" sz="2400" dirty="0"/>
              <a:t> (travel&gt;25 min) =?</a:t>
            </a:r>
          </a:p>
          <a:p>
            <a:r>
              <a:rPr lang="en-US" sz="2400" dirty="0" err="1"/>
              <a:t>Pr</a:t>
            </a:r>
            <a:r>
              <a:rPr lang="en-US" sz="2400" dirty="0"/>
              <a:t> (travel&gt;15 min) =?</a:t>
            </a:r>
          </a:p>
          <a:p>
            <a:r>
              <a:rPr lang="en-US" dirty="0"/>
              <a:t> </a:t>
            </a:r>
          </a:p>
        </p:txBody>
      </p:sp>
    </p:spTree>
    <p:extLst>
      <p:ext uri="{BB962C8B-B14F-4D97-AF65-F5344CB8AC3E}">
        <p14:creationId xmlns:p14="http://schemas.microsoft.com/office/powerpoint/2010/main" val="42989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a:t>Let’s look at the normal distribution </a:t>
            </a:r>
            <a:br>
              <a:rPr lang="en-US" sz="3200" dirty="0"/>
            </a:br>
            <a:r>
              <a:rPr lang="en-US" sz="3200" dirty="0"/>
              <a:t>more generally: </a:t>
            </a:r>
          </a:p>
        </p:txBody>
      </p:sp>
      <p:sp>
        <p:nvSpPr>
          <p:cNvPr id="3" name="Content Placeholder 2"/>
          <p:cNvSpPr>
            <a:spLocks noGrp="1"/>
          </p:cNvSpPr>
          <p:nvPr>
            <p:ph idx="1"/>
          </p:nvPr>
        </p:nvSpPr>
        <p:spPr>
          <a:xfrm>
            <a:off x="457200" y="3505200"/>
            <a:ext cx="8229600" cy="2819400"/>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37890" name="Picture 2" descr="http://listenerextraordinaire.files.wordpress.com/2010/10/bellcurve.jpg?w=300&amp;h=2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573" y="1600200"/>
            <a:ext cx="7264827"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7996CF-C710-4127-B904-B91887D6C54F}"/>
              </a:ext>
            </a:extLst>
          </p:cNvPr>
          <p:cNvSpPr txBox="1"/>
          <p:nvPr/>
        </p:nvSpPr>
        <p:spPr>
          <a:xfrm>
            <a:off x="228601" y="1369992"/>
            <a:ext cx="2514600" cy="707886"/>
          </a:xfrm>
          <a:prstGeom prst="rect">
            <a:avLst/>
          </a:prstGeom>
          <a:noFill/>
        </p:spPr>
        <p:txBody>
          <a:bodyPr wrap="square" rtlCol="0">
            <a:spAutoFit/>
          </a:bodyPr>
          <a:lstStyle/>
          <a:p>
            <a:r>
              <a:rPr lang="en-US" sz="2000" dirty="0"/>
              <a:t>Earlier we drew this for µ=20, </a:t>
            </a:r>
            <a:r>
              <a:rPr lang="el-GR" sz="2000" dirty="0"/>
              <a:t>σ</a:t>
            </a:r>
            <a:r>
              <a:rPr lang="en-US" sz="2000" dirty="0"/>
              <a:t>=5</a:t>
            </a:r>
          </a:p>
        </p:txBody>
      </p:sp>
    </p:spTree>
    <p:extLst>
      <p:ext uri="{BB962C8B-B14F-4D97-AF65-F5344CB8AC3E}">
        <p14:creationId xmlns:p14="http://schemas.microsoft.com/office/powerpoint/2010/main" val="3350622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l"/>
            <a:r>
              <a:rPr lang="en-US" sz="3200" dirty="0"/>
              <a:t>Recall this? 95% confidence interval   </a:t>
            </a:r>
          </a:p>
        </p:txBody>
      </p:sp>
      <p:sp>
        <p:nvSpPr>
          <p:cNvPr id="3" name="Content Placeholder 2"/>
          <p:cNvSpPr>
            <a:spLocks noGrp="1"/>
          </p:cNvSpPr>
          <p:nvPr>
            <p:ph idx="1"/>
          </p:nvPr>
        </p:nvSpPr>
        <p:spPr>
          <a:xfrm>
            <a:off x="457200" y="3505200"/>
            <a:ext cx="8229600" cy="2819400"/>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grpSp>
        <p:nvGrpSpPr>
          <p:cNvPr id="7" name="Group 6">
            <a:extLst>
              <a:ext uri="{FF2B5EF4-FFF2-40B4-BE49-F238E27FC236}">
                <a16:creationId xmlns:a16="http://schemas.microsoft.com/office/drawing/2014/main" id="{1367520A-6982-4FC3-945B-D9EB3A1FE2AC}"/>
              </a:ext>
            </a:extLst>
          </p:cNvPr>
          <p:cNvGrpSpPr/>
          <p:nvPr/>
        </p:nvGrpSpPr>
        <p:grpSpPr>
          <a:xfrm>
            <a:off x="1269573" y="1600200"/>
            <a:ext cx="7264827" cy="5715000"/>
            <a:chOff x="1269573" y="1600200"/>
            <a:chExt cx="7264827" cy="5715000"/>
          </a:xfrm>
        </p:grpSpPr>
        <p:pic>
          <p:nvPicPr>
            <p:cNvPr id="37890" name="Picture 2" descr="http://listenerextraordinaire.files.wordpress.com/2010/10/bellcurve.jpg?w=300&amp;h=2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573" y="1600200"/>
              <a:ext cx="7264827"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BAA5F18-5E18-4852-81C1-641213371794}"/>
                </a:ext>
              </a:extLst>
            </p:cNvPr>
            <p:cNvSpPr/>
            <p:nvPr/>
          </p:nvSpPr>
          <p:spPr>
            <a:xfrm>
              <a:off x="3124200" y="4819650"/>
              <a:ext cx="2438400" cy="800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2690CDB-056F-4767-8ADB-05E2356972F0}"/>
                </a:ext>
              </a:extLst>
            </p:cNvPr>
            <p:cNvSpPr/>
            <p:nvPr/>
          </p:nvSpPr>
          <p:spPr>
            <a:xfrm>
              <a:off x="1612876" y="6381750"/>
              <a:ext cx="5854724" cy="800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3FE4DE28-857B-41E3-BFB4-097910DFDA5F}"/>
              </a:ext>
            </a:extLst>
          </p:cNvPr>
          <p:cNvPicPr>
            <a:picLocks noChangeAspect="1"/>
          </p:cNvPicPr>
          <p:nvPr/>
        </p:nvPicPr>
        <p:blipFill>
          <a:blip r:embed="rId4"/>
          <a:stretch>
            <a:fillRect/>
          </a:stretch>
        </p:blipFill>
        <p:spPr>
          <a:xfrm>
            <a:off x="7315200" y="571500"/>
            <a:ext cx="6697576" cy="4790801"/>
          </a:xfrm>
          <a:prstGeom prst="rect">
            <a:avLst/>
          </a:prstGeom>
        </p:spPr>
      </p:pic>
    </p:spTree>
    <p:extLst>
      <p:ext uri="{BB962C8B-B14F-4D97-AF65-F5344CB8AC3E}">
        <p14:creationId xmlns:p14="http://schemas.microsoft.com/office/powerpoint/2010/main" val="2065751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a:t>
            </a:r>
          </a:p>
        </p:txBody>
      </p:sp>
      <p:sp>
        <p:nvSpPr>
          <p:cNvPr id="3" name="Content Placeholder 2"/>
          <p:cNvSpPr>
            <a:spLocks noGrp="1"/>
          </p:cNvSpPr>
          <p:nvPr>
            <p:ph idx="1"/>
          </p:nvPr>
        </p:nvSpPr>
        <p:spPr/>
        <p:txBody>
          <a:bodyPr>
            <a:normAutofit fontScale="92500"/>
          </a:bodyPr>
          <a:lstStyle/>
          <a:p>
            <a:pPr marL="0" indent="0">
              <a:buNone/>
            </a:pPr>
            <a:r>
              <a:rPr lang="en-US" sz="2400" dirty="0"/>
              <a:t>Sera Linardi (</a:t>
            </a:r>
            <a:r>
              <a:rPr lang="en-US" sz="2400" dirty="0">
                <a:hlinkClick r:id="rId2"/>
              </a:rPr>
              <a:t>linardi@pitt.edu</a:t>
            </a:r>
            <a:r>
              <a:rPr lang="en-US" sz="2400" dirty="0"/>
              <a:t>)</a:t>
            </a:r>
          </a:p>
          <a:p>
            <a:r>
              <a:rPr lang="en-US" sz="2400" dirty="0"/>
              <a:t>PhD in Social Science, California Institute of Technology</a:t>
            </a:r>
          </a:p>
          <a:p>
            <a:r>
              <a:rPr lang="en-US" sz="2400" dirty="0"/>
              <a:t>Behavioral / experimental economist</a:t>
            </a:r>
          </a:p>
          <a:p>
            <a:r>
              <a:rPr lang="en-US" sz="2400" dirty="0"/>
              <a:t>SP 20 classes: Behavioral Econ &amp; Game Theory, R Data Visualization</a:t>
            </a:r>
          </a:p>
          <a:p>
            <a:r>
              <a:rPr lang="en-US" sz="2400" dirty="0"/>
              <a:t>Starting a new center at GSPIA: Center for Analytics in Social Innovation (</a:t>
            </a:r>
            <a:r>
              <a:rPr lang="en-US" sz="2400" b="1" dirty="0"/>
              <a:t>CASI</a:t>
            </a:r>
            <a:r>
              <a:rPr lang="en-US" sz="2400" dirty="0"/>
              <a:t>) to bring analytical tools to public services. </a:t>
            </a:r>
          </a:p>
          <a:p>
            <a:endParaRPr lang="en-US" sz="2400" dirty="0"/>
          </a:p>
          <a:p>
            <a:pPr marL="0" indent="0">
              <a:buNone/>
            </a:pPr>
            <a:r>
              <a:rPr lang="en-US" sz="2400" dirty="0"/>
              <a:t>Example of CASI projects: </a:t>
            </a:r>
          </a:p>
          <a:p>
            <a:r>
              <a:rPr lang="en-US" sz="2400" dirty="0" err="1"/>
              <a:t>PittSmartLiving</a:t>
            </a:r>
            <a:r>
              <a:rPr lang="en-US" sz="2400" dirty="0"/>
              <a:t> (NSF Transport project)</a:t>
            </a:r>
          </a:p>
          <a:p>
            <a:r>
              <a:rPr lang="en-US" sz="2400" dirty="0"/>
              <a:t>Field experiment encouraging </a:t>
            </a:r>
          </a:p>
          <a:p>
            <a:pPr marL="0" indent="0">
              <a:buNone/>
            </a:pPr>
            <a:r>
              <a:rPr lang="en-US" sz="2400" dirty="0"/>
              <a:t>      ex-inmates to use social services. </a:t>
            </a:r>
          </a:p>
          <a:p>
            <a:endParaRPr lang="en-US" sz="2400" dirty="0"/>
          </a:p>
        </p:txBody>
      </p:sp>
    </p:spTree>
    <p:extLst>
      <p:ext uri="{BB962C8B-B14F-4D97-AF65-F5344CB8AC3E}">
        <p14:creationId xmlns:p14="http://schemas.microsoft.com/office/powerpoint/2010/main" val="204250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a:t>Let’s look at the normal distribution </a:t>
            </a:r>
            <a:br>
              <a:rPr lang="en-US" sz="3200" dirty="0"/>
            </a:br>
            <a:r>
              <a:rPr lang="en-US" sz="3200" dirty="0"/>
              <a:t>more generally: </a:t>
            </a:r>
          </a:p>
        </p:txBody>
      </p:sp>
      <p:sp>
        <p:nvSpPr>
          <p:cNvPr id="3" name="Content Placeholder 2"/>
          <p:cNvSpPr>
            <a:spLocks noGrp="1"/>
          </p:cNvSpPr>
          <p:nvPr>
            <p:ph idx="1"/>
          </p:nvPr>
        </p:nvSpPr>
        <p:spPr>
          <a:xfrm>
            <a:off x="457200" y="3505200"/>
            <a:ext cx="8229600" cy="2819400"/>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37890" name="Picture 2" descr="http://listenerextraordinaire.files.wordpress.com/2010/10/bellcurve.jpg?w=300&amp;h=235"/>
          <p:cNvPicPr>
            <a:picLocks noChangeAspect="1" noChangeArrowheads="1"/>
          </p:cNvPicPr>
          <p:nvPr/>
        </p:nvPicPr>
        <p:blipFill rotWithShape="1">
          <a:blip r:embed="rId3">
            <a:extLst>
              <a:ext uri="{28A0092B-C50C-407E-A947-70E740481C1C}">
                <a14:useLocalDpi xmlns:a14="http://schemas.microsoft.com/office/drawing/2010/main" val="0"/>
              </a:ext>
            </a:extLst>
          </a:blip>
          <a:srcRect r="2098" b="31972"/>
          <a:stretch/>
        </p:blipFill>
        <p:spPr bwMode="auto">
          <a:xfrm>
            <a:off x="1269573" y="1600200"/>
            <a:ext cx="7112427" cy="38878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7996CF-C710-4127-B904-B91887D6C54F}"/>
              </a:ext>
            </a:extLst>
          </p:cNvPr>
          <p:cNvSpPr txBox="1"/>
          <p:nvPr/>
        </p:nvSpPr>
        <p:spPr>
          <a:xfrm>
            <a:off x="228600" y="1369992"/>
            <a:ext cx="2793573" cy="954107"/>
          </a:xfrm>
          <a:prstGeom prst="rect">
            <a:avLst/>
          </a:prstGeom>
          <a:noFill/>
        </p:spPr>
        <p:txBody>
          <a:bodyPr wrap="square" rtlCol="0">
            <a:spAutoFit/>
          </a:bodyPr>
          <a:lstStyle/>
          <a:p>
            <a:r>
              <a:rPr lang="en-US" sz="2800" dirty="0"/>
              <a:t>Travel time:</a:t>
            </a:r>
          </a:p>
          <a:p>
            <a:r>
              <a:rPr lang="en-US" sz="2800" dirty="0"/>
              <a:t>µ=20, </a:t>
            </a:r>
            <a:r>
              <a:rPr lang="el-GR" sz="2800" dirty="0"/>
              <a:t>σ</a:t>
            </a:r>
            <a:r>
              <a:rPr lang="en-US" sz="2800" dirty="0"/>
              <a:t>=5</a:t>
            </a:r>
          </a:p>
        </p:txBody>
      </p:sp>
      <p:sp>
        <p:nvSpPr>
          <p:cNvPr id="7" name="TextBox 6">
            <a:extLst>
              <a:ext uri="{FF2B5EF4-FFF2-40B4-BE49-F238E27FC236}">
                <a16:creationId xmlns:a16="http://schemas.microsoft.com/office/drawing/2014/main" id="{2E521842-605F-4D9D-BD3E-6B40A55C39BB}"/>
              </a:ext>
            </a:extLst>
          </p:cNvPr>
          <p:cNvSpPr txBox="1"/>
          <p:nvPr/>
        </p:nvSpPr>
        <p:spPr>
          <a:xfrm>
            <a:off x="5238323" y="1396043"/>
            <a:ext cx="2646878" cy="1477328"/>
          </a:xfrm>
          <a:prstGeom prst="rect">
            <a:avLst/>
          </a:prstGeom>
          <a:noFill/>
        </p:spPr>
        <p:txBody>
          <a:bodyPr wrap="none" rtlCol="0">
            <a:spAutoFit/>
          </a:bodyPr>
          <a:lstStyle/>
          <a:p>
            <a:r>
              <a:rPr lang="en-US" sz="2400" dirty="0" err="1"/>
              <a:t>Pr</a:t>
            </a:r>
            <a:r>
              <a:rPr lang="en-US" sz="2400" dirty="0"/>
              <a:t> (travel&gt;20 min) =</a:t>
            </a:r>
          </a:p>
          <a:p>
            <a:r>
              <a:rPr lang="en-US" sz="2400" dirty="0" err="1"/>
              <a:t>Pr</a:t>
            </a:r>
            <a:r>
              <a:rPr lang="en-US" sz="2400" dirty="0"/>
              <a:t> (travel&gt;25 min) =</a:t>
            </a:r>
          </a:p>
          <a:p>
            <a:r>
              <a:rPr lang="en-US" sz="2400" dirty="0" err="1"/>
              <a:t>Pr</a:t>
            </a:r>
            <a:r>
              <a:rPr lang="en-US" sz="2400" dirty="0"/>
              <a:t> (travel&gt;15 min) =</a:t>
            </a:r>
          </a:p>
          <a:p>
            <a:r>
              <a:rPr lang="en-US" dirty="0"/>
              <a:t> </a:t>
            </a:r>
          </a:p>
        </p:txBody>
      </p:sp>
      <p:cxnSp>
        <p:nvCxnSpPr>
          <p:cNvPr id="8" name="Straight Arrow Connector 7">
            <a:extLst>
              <a:ext uri="{FF2B5EF4-FFF2-40B4-BE49-F238E27FC236}">
                <a16:creationId xmlns:a16="http://schemas.microsoft.com/office/drawing/2014/main" id="{D26FD2DF-87C9-4C82-9B68-007575EBC3A8}"/>
              </a:ext>
            </a:extLst>
          </p:cNvPr>
          <p:cNvCxnSpPr/>
          <p:nvPr/>
        </p:nvCxnSpPr>
        <p:spPr>
          <a:xfrm>
            <a:off x="5256466" y="6004232"/>
            <a:ext cx="1879814"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F8134CA-D6BE-47C5-AEEC-E7741C5AF4C9}"/>
              </a:ext>
            </a:extLst>
          </p:cNvPr>
          <p:cNvCxnSpPr/>
          <p:nvPr/>
        </p:nvCxnSpPr>
        <p:spPr>
          <a:xfrm>
            <a:off x="1625386" y="6004232"/>
            <a:ext cx="1879814"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E750308-5AE0-47A5-B765-2C48F5196E3B}"/>
              </a:ext>
            </a:extLst>
          </p:cNvPr>
          <p:cNvSpPr txBox="1"/>
          <p:nvPr/>
        </p:nvSpPr>
        <p:spPr>
          <a:xfrm>
            <a:off x="4772746" y="6164103"/>
            <a:ext cx="2847254" cy="461665"/>
          </a:xfrm>
          <a:prstGeom prst="rect">
            <a:avLst/>
          </a:prstGeom>
          <a:noFill/>
        </p:spPr>
        <p:txBody>
          <a:bodyPr wrap="none" rtlCol="0">
            <a:spAutoFit/>
          </a:bodyPr>
          <a:lstStyle/>
          <a:p>
            <a:r>
              <a:rPr lang="en-US" sz="2400" dirty="0">
                <a:solidFill>
                  <a:schemeClr val="accent1"/>
                </a:solidFill>
              </a:rPr>
              <a:t>(100%-68%) /2 = 16%</a:t>
            </a:r>
          </a:p>
        </p:txBody>
      </p:sp>
      <p:sp>
        <p:nvSpPr>
          <p:cNvPr id="11" name="TextBox 10">
            <a:extLst>
              <a:ext uri="{FF2B5EF4-FFF2-40B4-BE49-F238E27FC236}">
                <a16:creationId xmlns:a16="http://schemas.microsoft.com/office/drawing/2014/main" id="{33940B34-8E40-44C2-A63A-14C767BB23DD}"/>
              </a:ext>
            </a:extLst>
          </p:cNvPr>
          <p:cNvSpPr txBox="1"/>
          <p:nvPr/>
        </p:nvSpPr>
        <p:spPr>
          <a:xfrm>
            <a:off x="2392373" y="6096562"/>
            <a:ext cx="715260" cy="461665"/>
          </a:xfrm>
          <a:prstGeom prst="rect">
            <a:avLst/>
          </a:prstGeom>
          <a:noFill/>
        </p:spPr>
        <p:txBody>
          <a:bodyPr wrap="none" rtlCol="0">
            <a:spAutoFit/>
          </a:bodyPr>
          <a:lstStyle/>
          <a:p>
            <a:r>
              <a:rPr lang="en-US" sz="2400" dirty="0">
                <a:solidFill>
                  <a:schemeClr val="accent1"/>
                </a:solidFill>
              </a:rPr>
              <a:t>16%</a:t>
            </a:r>
          </a:p>
        </p:txBody>
      </p:sp>
      <p:sp>
        <p:nvSpPr>
          <p:cNvPr id="12" name="TextBox 11">
            <a:extLst>
              <a:ext uri="{FF2B5EF4-FFF2-40B4-BE49-F238E27FC236}">
                <a16:creationId xmlns:a16="http://schemas.microsoft.com/office/drawing/2014/main" id="{9936EABC-4F5B-45E8-9257-7C7D2E98B54D}"/>
              </a:ext>
            </a:extLst>
          </p:cNvPr>
          <p:cNvSpPr txBox="1"/>
          <p:nvPr/>
        </p:nvSpPr>
        <p:spPr>
          <a:xfrm>
            <a:off x="7772400" y="1414931"/>
            <a:ext cx="715260" cy="461665"/>
          </a:xfrm>
          <a:prstGeom prst="rect">
            <a:avLst/>
          </a:prstGeom>
          <a:noFill/>
        </p:spPr>
        <p:txBody>
          <a:bodyPr wrap="none" rtlCol="0">
            <a:spAutoFit/>
          </a:bodyPr>
          <a:lstStyle/>
          <a:p>
            <a:r>
              <a:rPr lang="en-US" sz="2400" dirty="0">
                <a:solidFill>
                  <a:schemeClr val="accent1"/>
                </a:solidFill>
              </a:rPr>
              <a:t>50%</a:t>
            </a:r>
          </a:p>
        </p:txBody>
      </p:sp>
      <p:sp>
        <p:nvSpPr>
          <p:cNvPr id="14" name="TextBox 13">
            <a:extLst>
              <a:ext uri="{FF2B5EF4-FFF2-40B4-BE49-F238E27FC236}">
                <a16:creationId xmlns:a16="http://schemas.microsoft.com/office/drawing/2014/main" id="{8CF6B655-AB4D-4EDD-B7EA-9509D68BC7F3}"/>
              </a:ext>
            </a:extLst>
          </p:cNvPr>
          <p:cNvSpPr txBox="1"/>
          <p:nvPr/>
        </p:nvSpPr>
        <p:spPr>
          <a:xfrm>
            <a:off x="7742940" y="1780254"/>
            <a:ext cx="715260" cy="461665"/>
          </a:xfrm>
          <a:prstGeom prst="rect">
            <a:avLst/>
          </a:prstGeom>
          <a:noFill/>
        </p:spPr>
        <p:txBody>
          <a:bodyPr wrap="none" rtlCol="0">
            <a:spAutoFit/>
          </a:bodyPr>
          <a:lstStyle/>
          <a:p>
            <a:r>
              <a:rPr lang="en-US" sz="2400" dirty="0">
                <a:solidFill>
                  <a:schemeClr val="accent1"/>
                </a:solidFill>
              </a:rPr>
              <a:t>16%</a:t>
            </a:r>
          </a:p>
        </p:txBody>
      </p:sp>
      <p:sp>
        <p:nvSpPr>
          <p:cNvPr id="15" name="TextBox 14">
            <a:extLst>
              <a:ext uri="{FF2B5EF4-FFF2-40B4-BE49-F238E27FC236}">
                <a16:creationId xmlns:a16="http://schemas.microsoft.com/office/drawing/2014/main" id="{1C4D9F0C-8E51-4F47-BB91-7ABCAA56E9CB}"/>
              </a:ext>
            </a:extLst>
          </p:cNvPr>
          <p:cNvSpPr txBox="1"/>
          <p:nvPr/>
        </p:nvSpPr>
        <p:spPr>
          <a:xfrm>
            <a:off x="7751528" y="2118301"/>
            <a:ext cx="1495922" cy="461665"/>
          </a:xfrm>
          <a:prstGeom prst="rect">
            <a:avLst/>
          </a:prstGeom>
          <a:noFill/>
        </p:spPr>
        <p:txBody>
          <a:bodyPr wrap="none" rtlCol="0">
            <a:spAutoFit/>
          </a:bodyPr>
          <a:lstStyle/>
          <a:p>
            <a:r>
              <a:rPr lang="en-US" sz="2400" dirty="0">
                <a:solidFill>
                  <a:schemeClr val="accent1"/>
                </a:solidFill>
              </a:rPr>
              <a:t>100%-16%</a:t>
            </a:r>
          </a:p>
        </p:txBody>
      </p:sp>
    </p:spTree>
    <p:extLst>
      <p:ext uri="{BB962C8B-B14F-4D97-AF65-F5344CB8AC3E}">
        <p14:creationId xmlns:p14="http://schemas.microsoft.com/office/powerpoint/2010/main" val="294719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800" dirty="0"/>
              <a:t>Your turn</a:t>
            </a:r>
          </a:p>
        </p:txBody>
      </p:sp>
      <p:sp>
        <p:nvSpPr>
          <p:cNvPr id="3" name="Content Placeholder 2"/>
          <p:cNvSpPr>
            <a:spLocks noGrp="1"/>
          </p:cNvSpPr>
          <p:nvPr>
            <p:ph idx="1"/>
          </p:nvPr>
        </p:nvSpPr>
        <p:spPr>
          <a:xfrm>
            <a:off x="457200" y="3505200"/>
            <a:ext cx="8229600" cy="2819400"/>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37890" name="Picture 2" descr="http://listenerextraordinaire.files.wordpress.com/2010/10/bellcurve.jpg?w=300&amp;h=2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573" y="1600200"/>
            <a:ext cx="7264827"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7996CF-C710-4127-B904-B91887D6C54F}"/>
              </a:ext>
            </a:extLst>
          </p:cNvPr>
          <p:cNvSpPr txBox="1"/>
          <p:nvPr/>
        </p:nvSpPr>
        <p:spPr>
          <a:xfrm>
            <a:off x="228600" y="1369992"/>
            <a:ext cx="2793573" cy="954107"/>
          </a:xfrm>
          <a:prstGeom prst="rect">
            <a:avLst/>
          </a:prstGeom>
          <a:noFill/>
        </p:spPr>
        <p:txBody>
          <a:bodyPr wrap="square" rtlCol="0">
            <a:spAutoFit/>
          </a:bodyPr>
          <a:lstStyle/>
          <a:p>
            <a:r>
              <a:rPr lang="en-US" sz="2800" dirty="0"/>
              <a:t>Travel time:</a:t>
            </a:r>
          </a:p>
          <a:p>
            <a:r>
              <a:rPr lang="en-US" sz="2800" dirty="0"/>
              <a:t>µ=20, </a:t>
            </a:r>
            <a:r>
              <a:rPr lang="el-GR" sz="2800" dirty="0"/>
              <a:t>σ</a:t>
            </a:r>
            <a:r>
              <a:rPr lang="en-US" sz="2800" dirty="0"/>
              <a:t>=5</a:t>
            </a:r>
          </a:p>
        </p:txBody>
      </p:sp>
      <p:sp>
        <p:nvSpPr>
          <p:cNvPr id="5" name="Rectangle 4">
            <a:extLst>
              <a:ext uri="{FF2B5EF4-FFF2-40B4-BE49-F238E27FC236}">
                <a16:creationId xmlns:a16="http://schemas.microsoft.com/office/drawing/2014/main" id="{A6587EDC-7EB6-4063-93DE-94EE56C1A9AD}"/>
              </a:ext>
            </a:extLst>
          </p:cNvPr>
          <p:cNvSpPr/>
          <p:nvPr/>
        </p:nvSpPr>
        <p:spPr>
          <a:xfrm>
            <a:off x="5471574" y="1523888"/>
            <a:ext cx="3311291" cy="523220"/>
          </a:xfrm>
          <a:prstGeom prst="rect">
            <a:avLst/>
          </a:prstGeom>
          <a:solidFill>
            <a:srgbClr val="FFFF00"/>
          </a:solidFill>
        </p:spPr>
        <p:txBody>
          <a:bodyPr wrap="none">
            <a:spAutoFit/>
          </a:bodyPr>
          <a:lstStyle/>
          <a:p>
            <a:r>
              <a:rPr lang="en-US" sz="2800" dirty="0" err="1"/>
              <a:t>Pr</a:t>
            </a:r>
            <a:r>
              <a:rPr lang="en-US" sz="2800" dirty="0"/>
              <a:t> (travel&gt;30 min) = ?</a:t>
            </a:r>
          </a:p>
        </p:txBody>
      </p:sp>
      <p:sp>
        <p:nvSpPr>
          <p:cNvPr id="7" name="TextBox 6">
            <a:extLst>
              <a:ext uri="{FF2B5EF4-FFF2-40B4-BE49-F238E27FC236}">
                <a16:creationId xmlns:a16="http://schemas.microsoft.com/office/drawing/2014/main" id="{770655A8-AB74-46D7-93B9-6CAA31B5139A}"/>
              </a:ext>
            </a:extLst>
          </p:cNvPr>
          <p:cNvSpPr txBox="1"/>
          <p:nvPr/>
        </p:nvSpPr>
        <p:spPr>
          <a:xfrm>
            <a:off x="4114800" y="4431543"/>
            <a:ext cx="685800" cy="584775"/>
          </a:xfrm>
          <a:prstGeom prst="rect">
            <a:avLst/>
          </a:prstGeom>
          <a:solidFill>
            <a:schemeClr val="bg1"/>
          </a:solidFill>
        </p:spPr>
        <p:txBody>
          <a:bodyPr wrap="square" rtlCol="0">
            <a:spAutoFit/>
          </a:bodyPr>
          <a:lstStyle/>
          <a:p>
            <a:r>
              <a:rPr lang="en-US" sz="3200" dirty="0"/>
              <a:t>20</a:t>
            </a:r>
          </a:p>
        </p:txBody>
      </p:sp>
      <p:sp>
        <p:nvSpPr>
          <p:cNvPr id="8" name="TextBox 7">
            <a:extLst>
              <a:ext uri="{FF2B5EF4-FFF2-40B4-BE49-F238E27FC236}">
                <a16:creationId xmlns:a16="http://schemas.microsoft.com/office/drawing/2014/main" id="{A01782DC-EED8-46BE-A5FF-CE28DF86A6E1}"/>
              </a:ext>
            </a:extLst>
          </p:cNvPr>
          <p:cNvSpPr txBox="1"/>
          <p:nvPr/>
        </p:nvSpPr>
        <p:spPr>
          <a:xfrm>
            <a:off x="4952999" y="4431542"/>
            <a:ext cx="933155" cy="584775"/>
          </a:xfrm>
          <a:prstGeom prst="rect">
            <a:avLst/>
          </a:prstGeom>
          <a:solidFill>
            <a:schemeClr val="bg1"/>
          </a:solidFill>
        </p:spPr>
        <p:txBody>
          <a:bodyPr wrap="square" rtlCol="0">
            <a:spAutoFit/>
          </a:bodyPr>
          <a:lstStyle/>
          <a:p>
            <a:r>
              <a:rPr lang="en-US" sz="3200" dirty="0"/>
              <a:t>25</a:t>
            </a:r>
          </a:p>
        </p:txBody>
      </p:sp>
      <p:sp>
        <p:nvSpPr>
          <p:cNvPr id="9" name="TextBox 8">
            <a:extLst>
              <a:ext uri="{FF2B5EF4-FFF2-40B4-BE49-F238E27FC236}">
                <a16:creationId xmlns:a16="http://schemas.microsoft.com/office/drawing/2014/main" id="{D45519F0-928B-4AF3-B09A-80C01EEA701E}"/>
              </a:ext>
            </a:extLst>
          </p:cNvPr>
          <p:cNvSpPr txBox="1"/>
          <p:nvPr/>
        </p:nvSpPr>
        <p:spPr>
          <a:xfrm>
            <a:off x="5874471" y="4431542"/>
            <a:ext cx="1771355" cy="584775"/>
          </a:xfrm>
          <a:prstGeom prst="rect">
            <a:avLst/>
          </a:prstGeom>
          <a:solidFill>
            <a:schemeClr val="bg1"/>
          </a:solidFill>
        </p:spPr>
        <p:txBody>
          <a:bodyPr wrap="square" rtlCol="0">
            <a:spAutoFit/>
          </a:bodyPr>
          <a:lstStyle/>
          <a:p>
            <a:r>
              <a:rPr lang="en-US" sz="3200" dirty="0"/>
              <a:t>30</a:t>
            </a:r>
          </a:p>
        </p:txBody>
      </p:sp>
      <p:sp>
        <p:nvSpPr>
          <p:cNvPr id="10" name="TextBox 9">
            <a:extLst>
              <a:ext uri="{FF2B5EF4-FFF2-40B4-BE49-F238E27FC236}">
                <a16:creationId xmlns:a16="http://schemas.microsoft.com/office/drawing/2014/main" id="{862F238B-6AC2-4020-9DDE-5FC58FCD662E}"/>
              </a:ext>
            </a:extLst>
          </p:cNvPr>
          <p:cNvSpPr txBox="1"/>
          <p:nvPr/>
        </p:nvSpPr>
        <p:spPr>
          <a:xfrm>
            <a:off x="3135820" y="4419600"/>
            <a:ext cx="826580" cy="596717"/>
          </a:xfrm>
          <a:prstGeom prst="rect">
            <a:avLst/>
          </a:prstGeom>
          <a:solidFill>
            <a:schemeClr val="bg1"/>
          </a:solidFill>
        </p:spPr>
        <p:txBody>
          <a:bodyPr wrap="square" rtlCol="0">
            <a:spAutoFit/>
          </a:bodyPr>
          <a:lstStyle/>
          <a:p>
            <a:r>
              <a:rPr lang="en-US" sz="3200" dirty="0"/>
              <a:t>15</a:t>
            </a:r>
          </a:p>
        </p:txBody>
      </p:sp>
      <p:sp>
        <p:nvSpPr>
          <p:cNvPr id="11" name="TextBox 10">
            <a:extLst>
              <a:ext uri="{FF2B5EF4-FFF2-40B4-BE49-F238E27FC236}">
                <a16:creationId xmlns:a16="http://schemas.microsoft.com/office/drawing/2014/main" id="{DB8D3933-9FE2-4A2E-A3C0-E0539E898A8D}"/>
              </a:ext>
            </a:extLst>
          </p:cNvPr>
          <p:cNvSpPr txBox="1"/>
          <p:nvPr/>
        </p:nvSpPr>
        <p:spPr>
          <a:xfrm>
            <a:off x="761999" y="4419600"/>
            <a:ext cx="2390633" cy="602776"/>
          </a:xfrm>
          <a:prstGeom prst="rect">
            <a:avLst/>
          </a:prstGeom>
          <a:solidFill>
            <a:schemeClr val="bg1"/>
          </a:solidFill>
        </p:spPr>
        <p:txBody>
          <a:bodyPr wrap="square" rtlCol="0">
            <a:spAutoFit/>
          </a:bodyPr>
          <a:lstStyle/>
          <a:p>
            <a:r>
              <a:rPr lang="en-US" sz="3200" dirty="0"/>
              <a:t>               10    </a:t>
            </a:r>
          </a:p>
        </p:txBody>
      </p:sp>
    </p:spTree>
    <p:extLst>
      <p:ext uri="{BB962C8B-B14F-4D97-AF65-F5344CB8AC3E}">
        <p14:creationId xmlns:p14="http://schemas.microsoft.com/office/powerpoint/2010/main" val="51199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Joint probabilities</a:t>
            </a:r>
          </a:p>
        </p:txBody>
      </p:sp>
      <p:sp>
        <p:nvSpPr>
          <p:cNvPr id="3" name="Content Placeholder 2"/>
          <p:cNvSpPr>
            <a:spLocks noGrp="1"/>
          </p:cNvSpPr>
          <p:nvPr>
            <p:ph idx="1"/>
          </p:nvPr>
        </p:nvSpPr>
        <p:spPr/>
        <p:txBody>
          <a:bodyPr>
            <a:normAutofit/>
          </a:bodyPr>
          <a:lstStyle/>
          <a:p>
            <a:pPr marL="0" indent="0">
              <a:buNone/>
            </a:pPr>
            <a:r>
              <a:rPr lang="en-US" dirty="0"/>
              <a:t>Probability that John &amp; Beth (who travelled separately) are both late when </a:t>
            </a:r>
          </a:p>
          <a:p>
            <a:r>
              <a:rPr lang="en-US" dirty="0"/>
              <a:t>they each gave themselves 20 minutes? </a:t>
            </a:r>
          </a:p>
          <a:p>
            <a:pPr marL="0" indent="0">
              <a:buNone/>
            </a:pPr>
            <a:endParaRPr lang="en-US" dirty="0"/>
          </a:p>
          <a:p>
            <a:r>
              <a:rPr lang="en-US" dirty="0"/>
              <a:t>John left 20 minutes ago while Beth left 25 minutes ago? </a:t>
            </a:r>
          </a:p>
          <a:p>
            <a:pPr marL="0" indent="0">
              <a:buNone/>
            </a:pPr>
            <a:endParaRPr lang="en-US" dirty="0"/>
          </a:p>
        </p:txBody>
      </p:sp>
    </p:spTree>
    <p:extLst>
      <p:ext uri="{BB962C8B-B14F-4D97-AF65-F5344CB8AC3E}">
        <p14:creationId xmlns:p14="http://schemas.microsoft.com/office/powerpoint/2010/main" val="1197873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DA8A8-54C7-4987-88D9-81A4FCF8E4FC}"/>
              </a:ext>
            </a:extLst>
          </p:cNvPr>
          <p:cNvSpPr>
            <a:spLocks noGrp="1"/>
          </p:cNvSpPr>
          <p:nvPr>
            <p:ph type="title"/>
          </p:nvPr>
        </p:nvSpPr>
        <p:spPr/>
        <p:txBody>
          <a:bodyPr>
            <a:normAutofit fontScale="90000"/>
          </a:bodyPr>
          <a:lstStyle/>
          <a:p>
            <a:r>
              <a:rPr lang="en-US" dirty="0"/>
              <a:t>SIDEBAR: joint vs conditional probability</a:t>
            </a:r>
          </a:p>
        </p:txBody>
      </p:sp>
      <p:sp>
        <p:nvSpPr>
          <p:cNvPr id="3" name="Content Placeholder 2">
            <a:extLst>
              <a:ext uri="{FF2B5EF4-FFF2-40B4-BE49-F238E27FC236}">
                <a16:creationId xmlns:a16="http://schemas.microsoft.com/office/drawing/2014/main" id="{F093C6E1-FD86-440D-B3D9-06510EE539B2}"/>
              </a:ext>
            </a:extLst>
          </p:cNvPr>
          <p:cNvSpPr>
            <a:spLocks noGrp="1"/>
          </p:cNvSpPr>
          <p:nvPr>
            <p:ph idx="1"/>
          </p:nvPr>
        </p:nvSpPr>
        <p:spPr/>
        <p:txBody>
          <a:bodyPr/>
          <a:lstStyle/>
          <a:p>
            <a:pPr marL="0" indent="0">
              <a:buNone/>
            </a:pPr>
            <a:r>
              <a:rPr lang="en-US" dirty="0"/>
              <a:t>JOINT: Tossing a coin and a dice what is the probability you get a H and an even number? </a:t>
            </a:r>
          </a:p>
          <a:p>
            <a:endParaRPr lang="en-US" dirty="0"/>
          </a:p>
          <a:p>
            <a:pPr marL="0" indent="0">
              <a:buNone/>
            </a:pPr>
            <a:r>
              <a:rPr lang="en-US" dirty="0"/>
              <a:t>CONDITIONAL : You toss a dice and got an even number. What is the probability that the number is &lt; 4?</a:t>
            </a:r>
          </a:p>
          <a:p>
            <a:pPr marL="0" indent="0">
              <a:buNone/>
            </a:pPr>
            <a:endParaRPr lang="en-US" dirty="0"/>
          </a:p>
        </p:txBody>
      </p:sp>
    </p:spTree>
    <p:extLst>
      <p:ext uri="{BB962C8B-B14F-4D97-AF65-F5344CB8AC3E}">
        <p14:creationId xmlns:p14="http://schemas.microsoft.com/office/powerpoint/2010/main" val="4002768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Looking at data in STATA</a:t>
            </a:r>
          </a:p>
        </p:txBody>
      </p:sp>
      <p:sp>
        <p:nvSpPr>
          <p:cNvPr id="3" name="Content Placeholder 2"/>
          <p:cNvSpPr>
            <a:spLocks noGrp="1"/>
          </p:cNvSpPr>
          <p:nvPr>
            <p:ph idx="1"/>
          </p:nvPr>
        </p:nvSpPr>
        <p:spPr/>
        <p:txBody>
          <a:bodyPr>
            <a:normAutofit fontScale="92500" lnSpcReduction="10000"/>
          </a:bodyPr>
          <a:lstStyle/>
          <a:p>
            <a:r>
              <a:rPr lang="en-US" dirty="0"/>
              <a:t>Suppose cars.csv contains a random sample of travel time and # of cars on Pittsburgh highways.</a:t>
            </a:r>
          </a:p>
          <a:p>
            <a:endParaRPr lang="en-US" dirty="0"/>
          </a:p>
          <a:p>
            <a:r>
              <a:rPr lang="en-US" dirty="0"/>
              <a:t>Let’s load it with Data Editor. Open cars.csv in Excel. Highlight, copy. Open data editor. Click on first cell and paste. Treat first row as variable name.  </a:t>
            </a:r>
          </a:p>
          <a:p>
            <a:endParaRPr lang="en-US" dirty="0"/>
          </a:p>
          <a:p>
            <a:r>
              <a:rPr lang="en-US" dirty="0"/>
              <a:t>Again: all just quick and dirty today! </a:t>
            </a:r>
          </a:p>
          <a:p>
            <a:pPr marL="0" indent="0">
              <a:buNone/>
            </a:pPr>
            <a:endParaRPr lang="en-US" dirty="0"/>
          </a:p>
          <a:p>
            <a:endParaRPr lang="en-US" dirty="0"/>
          </a:p>
        </p:txBody>
      </p:sp>
    </p:spTree>
    <p:extLst>
      <p:ext uri="{BB962C8B-B14F-4D97-AF65-F5344CB8AC3E}">
        <p14:creationId xmlns:p14="http://schemas.microsoft.com/office/powerpoint/2010/main" val="6201905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96865"/>
            <a:ext cx="4648200" cy="1143000"/>
          </a:xfrm>
        </p:spPr>
        <p:txBody>
          <a:bodyPr/>
          <a:lstStyle/>
          <a:p>
            <a:r>
              <a:rPr lang="en-US" dirty="0"/>
              <a:t>Histogram</a:t>
            </a:r>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044172"/>
            <a:ext cx="4684489" cy="3594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304800" y="150628"/>
            <a:ext cx="4648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Travel time</a:t>
            </a:r>
          </a:p>
        </p:txBody>
      </p:sp>
      <p:sp>
        <p:nvSpPr>
          <p:cNvPr id="5" name="Rectangle 4"/>
          <p:cNvSpPr/>
          <p:nvPr/>
        </p:nvSpPr>
        <p:spPr>
          <a:xfrm>
            <a:off x="1447800" y="5779164"/>
            <a:ext cx="4331507" cy="369332"/>
          </a:xfrm>
          <a:prstGeom prst="rect">
            <a:avLst/>
          </a:prstGeom>
        </p:spPr>
        <p:txBody>
          <a:bodyPr wrap="none">
            <a:spAutoFit/>
          </a:bodyPr>
          <a:lstStyle/>
          <a:p>
            <a:r>
              <a:rPr lang="en-US" dirty="0" err="1"/>
              <a:t>hist</a:t>
            </a:r>
            <a:r>
              <a:rPr lang="en-US" dirty="0"/>
              <a:t> </a:t>
            </a:r>
            <a:r>
              <a:rPr lang="en-US" dirty="0" err="1"/>
              <a:t>traveltime</a:t>
            </a:r>
            <a:r>
              <a:rPr lang="en-US" dirty="0"/>
              <a:t> </a:t>
            </a:r>
            <a:r>
              <a:rPr lang="en-US" sz="1200" dirty="0"/>
              <a:t>(not normal, but we’ll treat it as such today)</a:t>
            </a:r>
          </a:p>
        </p:txBody>
      </p:sp>
      <p:sp>
        <p:nvSpPr>
          <p:cNvPr id="10" name="Rectangle 9"/>
          <p:cNvSpPr/>
          <p:nvPr/>
        </p:nvSpPr>
        <p:spPr>
          <a:xfrm>
            <a:off x="914400" y="6300896"/>
            <a:ext cx="5287153" cy="430887"/>
          </a:xfrm>
          <a:prstGeom prst="rect">
            <a:avLst/>
          </a:prstGeom>
        </p:spPr>
        <p:txBody>
          <a:bodyPr wrap="none">
            <a:spAutoFit/>
          </a:bodyPr>
          <a:lstStyle/>
          <a:p>
            <a:r>
              <a:rPr lang="en-US" sz="2200" dirty="0"/>
              <a:t>Graphics </a:t>
            </a:r>
            <a:r>
              <a:rPr lang="en-US" sz="2200" dirty="0">
                <a:sym typeface="Wingdings" pitchFamily="2" charset="2"/>
              </a:rPr>
              <a:t> Histogram -&gt;Variable: </a:t>
            </a:r>
            <a:r>
              <a:rPr lang="en-US" sz="2200" dirty="0" err="1">
                <a:sym typeface="Wingdings" pitchFamily="2" charset="2"/>
              </a:rPr>
              <a:t>traveltime</a:t>
            </a:r>
            <a:endParaRPr lang="en-US" sz="2200" dirty="0"/>
          </a:p>
        </p:txBody>
      </p:sp>
    </p:spTree>
    <p:extLst>
      <p:ext uri="{BB962C8B-B14F-4D97-AF65-F5344CB8AC3E}">
        <p14:creationId xmlns:p14="http://schemas.microsoft.com/office/powerpoint/2010/main" val="461180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400" y="2549037"/>
            <a:ext cx="11353800" cy="3304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41402" y="5612249"/>
            <a:ext cx="8153400" cy="1169551"/>
          </a:xfrm>
          <a:prstGeom prst="rect">
            <a:avLst/>
          </a:prstGeom>
          <a:noFill/>
        </p:spPr>
        <p:txBody>
          <a:bodyPr wrap="square" rtlCol="0">
            <a:spAutoFit/>
          </a:bodyPr>
          <a:lstStyle/>
          <a:p>
            <a:r>
              <a:rPr lang="en-US" sz="2400" dirty="0"/>
              <a:t>According to this sample, the average time needed to travel 20 miles on a Pittsburgh highway  is 26.7 minutes. </a:t>
            </a:r>
          </a:p>
          <a:p>
            <a:endParaRPr lang="en-US" sz="2200" dirty="0"/>
          </a:p>
        </p:txBody>
      </p:sp>
      <p:grpSp>
        <p:nvGrpSpPr>
          <p:cNvPr id="5" name="Group 4">
            <a:extLst>
              <a:ext uri="{FF2B5EF4-FFF2-40B4-BE49-F238E27FC236}">
                <a16:creationId xmlns:a16="http://schemas.microsoft.com/office/drawing/2014/main" id="{759C744E-2423-4A26-A7E7-B16D192A08D6}"/>
              </a:ext>
            </a:extLst>
          </p:cNvPr>
          <p:cNvGrpSpPr/>
          <p:nvPr/>
        </p:nvGrpSpPr>
        <p:grpSpPr>
          <a:xfrm>
            <a:off x="5727700" y="-36285"/>
            <a:ext cx="3962400" cy="2984648"/>
            <a:chOff x="1269573" y="1600202"/>
            <a:chExt cx="7264827" cy="5581648"/>
          </a:xfrm>
        </p:grpSpPr>
        <p:pic>
          <p:nvPicPr>
            <p:cNvPr id="6" name="Picture 2" descr="http://listenerextraordinaire.files.wordpress.com/2010/10/bellcurve.jpg?w=300&amp;h=235">
              <a:extLst>
                <a:ext uri="{FF2B5EF4-FFF2-40B4-BE49-F238E27FC236}">
                  <a16:creationId xmlns:a16="http://schemas.microsoft.com/office/drawing/2014/main" id="{6650A8B4-DA6C-4C8D-B3CD-7EDC2A4DA4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540"/>
            <a:stretch/>
          </p:blipFill>
          <p:spPr bwMode="auto">
            <a:xfrm>
              <a:off x="1269573" y="1600202"/>
              <a:ext cx="7264827" cy="50554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5843F55-62AE-4DA4-99ED-DBCE626C8028}"/>
                </a:ext>
              </a:extLst>
            </p:cNvPr>
            <p:cNvSpPr/>
            <p:nvPr/>
          </p:nvSpPr>
          <p:spPr>
            <a:xfrm>
              <a:off x="3124200" y="4819650"/>
              <a:ext cx="2438400" cy="800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9FC5CD-44F5-4745-B091-FFE1EC8007DE}"/>
                </a:ext>
              </a:extLst>
            </p:cNvPr>
            <p:cNvSpPr/>
            <p:nvPr/>
          </p:nvSpPr>
          <p:spPr>
            <a:xfrm>
              <a:off x="1612876" y="6381750"/>
              <a:ext cx="5854724" cy="800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777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400" y="2549037"/>
            <a:ext cx="11353800" cy="3304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41402" y="5612249"/>
            <a:ext cx="8153400" cy="1538883"/>
          </a:xfrm>
          <a:prstGeom prst="rect">
            <a:avLst/>
          </a:prstGeom>
          <a:noFill/>
        </p:spPr>
        <p:txBody>
          <a:bodyPr wrap="square" rtlCol="0">
            <a:spAutoFit/>
          </a:bodyPr>
          <a:lstStyle/>
          <a:p>
            <a:r>
              <a:rPr lang="en-US" sz="2400" dirty="0"/>
              <a:t>The standard error of the mean travel time is 0.21 minutes. This means when we take random sample of 1674 car trips down this highway, the average travel time will fluctuate by 0.21. </a:t>
            </a:r>
          </a:p>
          <a:p>
            <a:endParaRPr lang="en-US" sz="2200" dirty="0"/>
          </a:p>
        </p:txBody>
      </p:sp>
      <p:sp>
        <p:nvSpPr>
          <p:cNvPr id="9" name="Oval 8">
            <a:extLst>
              <a:ext uri="{FF2B5EF4-FFF2-40B4-BE49-F238E27FC236}">
                <a16:creationId xmlns:a16="http://schemas.microsoft.com/office/drawing/2014/main" id="{E51ECD3B-6867-41E9-9E3B-0C6ED956CE19}"/>
              </a:ext>
            </a:extLst>
          </p:cNvPr>
          <p:cNvSpPr/>
          <p:nvPr/>
        </p:nvSpPr>
        <p:spPr>
          <a:xfrm>
            <a:off x="3810000" y="3886200"/>
            <a:ext cx="1752600" cy="15240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655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2. correlation, linear regression, slope / rate / derivative</a:t>
            </a:r>
          </a:p>
          <a:p>
            <a:pPr marL="0" indent="0">
              <a:buNone/>
            </a:pPr>
            <a:endParaRPr lang="en-US" dirty="0"/>
          </a:p>
          <a:p>
            <a:pPr marL="0" indent="0">
              <a:buNone/>
            </a:pPr>
            <a:r>
              <a:rPr lang="en-US" dirty="0"/>
              <a:t>how does the # of cars affect travel time?</a:t>
            </a:r>
          </a:p>
        </p:txBody>
      </p:sp>
      <p:pic>
        <p:nvPicPr>
          <p:cNvPr id="4" name="Picture 8" descr="http://www.merchantcircle.com/corporate/newsletters/2010-06/img/mayor_s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771899"/>
            <a:ext cx="1428750" cy="1181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074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dirty="0"/>
              <a:t>Relationship between two random variables</a:t>
            </a:r>
            <a:br>
              <a:rPr lang="en-US" dirty="0"/>
            </a:br>
            <a:r>
              <a:rPr lang="en-US" sz="3100" dirty="0"/>
              <a:t>correlation between travel time and # of cars</a:t>
            </a:r>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21167" y="1998193"/>
            <a:ext cx="5101666" cy="3729977"/>
          </a:xfrm>
          <a:prstGeom prst="rect">
            <a:avLst/>
          </a:prstGeom>
          <a:noFill/>
          <a:ln>
            <a:noFill/>
          </a:ln>
        </p:spPr>
      </p:pic>
      <p:sp>
        <p:nvSpPr>
          <p:cNvPr id="5" name="TextBox 4"/>
          <p:cNvSpPr txBox="1"/>
          <p:nvPr/>
        </p:nvSpPr>
        <p:spPr>
          <a:xfrm>
            <a:off x="5486400" y="3962400"/>
            <a:ext cx="3505200" cy="1200329"/>
          </a:xfrm>
          <a:prstGeom prst="rect">
            <a:avLst/>
          </a:prstGeom>
          <a:noFill/>
        </p:spPr>
        <p:txBody>
          <a:bodyPr wrap="square" rtlCol="0">
            <a:spAutoFit/>
          </a:bodyPr>
          <a:lstStyle/>
          <a:p>
            <a:r>
              <a:rPr lang="en-US" dirty="0"/>
              <a:t>If we can describe this relationship with an equation, we can  tell how travel time is affected by cars more generally. </a:t>
            </a:r>
          </a:p>
        </p:txBody>
      </p:sp>
      <p:sp>
        <p:nvSpPr>
          <p:cNvPr id="3" name="TextBox 2"/>
          <p:cNvSpPr txBox="1"/>
          <p:nvPr/>
        </p:nvSpPr>
        <p:spPr>
          <a:xfrm>
            <a:off x="2057400" y="5722457"/>
            <a:ext cx="5029200" cy="369332"/>
          </a:xfrm>
          <a:prstGeom prst="rect">
            <a:avLst/>
          </a:prstGeom>
          <a:noFill/>
        </p:spPr>
        <p:txBody>
          <a:bodyPr wrap="square" rtlCol="0">
            <a:spAutoFit/>
          </a:bodyPr>
          <a:lstStyle/>
          <a:p>
            <a:r>
              <a:rPr lang="en-US" dirty="0"/>
              <a:t>scatter </a:t>
            </a:r>
            <a:r>
              <a:rPr lang="en-US" dirty="0" err="1"/>
              <a:t>traveltime</a:t>
            </a:r>
            <a:r>
              <a:rPr lang="en-US" dirty="0"/>
              <a:t> cars</a:t>
            </a:r>
          </a:p>
        </p:txBody>
      </p:sp>
      <p:sp>
        <p:nvSpPr>
          <p:cNvPr id="6" name="Rectangle 5"/>
          <p:cNvSpPr/>
          <p:nvPr/>
        </p:nvSpPr>
        <p:spPr>
          <a:xfrm>
            <a:off x="1447800" y="6091789"/>
            <a:ext cx="6650410" cy="369332"/>
          </a:xfrm>
          <a:prstGeom prst="rect">
            <a:avLst/>
          </a:prstGeom>
        </p:spPr>
        <p:txBody>
          <a:bodyPr wrap="none">
            <a:spAutoFit/>
          </a:bodyPr>
          <a:lstStyle/>
          <a:p>
            <a:r>
              <a:rPr lang="en-US" dirty="0"/>
              <a:t>Graphics </a:t>
            </a:r>
            <a:r>
              <a:rPr lang="en-US" dirty="0">
                <a:sym typeface="Wingdings" pitchFamily="2" charset="2"/>
              </a:rPr>
              <a:t> </a:t>
            </a:r>
            <a:r>
              <a:rPr lang="en-US" dirty="0" err="1">
                <a:sym typeface="Wingdings" pitchFamily="2" charset="2"/>
              </a:rPr>
              <a:t>Twoway</a:t>
            </a:r>
            <a:r>
              <a:rPr lang="en-US" dirty="0">
                <a:sym typeface="Wingdings" pitchFamily="2" charset="2"/>
              </a:rPr>
              <a:t> -&gt;Create-&gt;Y variable: </a:t>
            </a:r>
            <a:r>
              <a:rPr lang="en-US" dirty="0" err="1">
                <a:sym typeface="Wingdings" pitchFamily="2" charset="2"/>
              </a:rPr>
              <a:t>traveltime</a:t>
            </a:r>
            <a:r>
              <a:rPr lang="en-US" dirty="0">
                <a:sym typeface="Wingdings" pitchFamily="2" charset="2"/>
              </a:rPr>
              <a:t>, X variable: cars</a:t>
            </a:r>
            <a:endParaRPr lang="en-US" dirty="0"/>
          </a:p>
        </p:txBody>
      </p:sp>
    </p:spTree>
    <p:extLst>
      <p:ext uri="{BB962C8B-B14F-4D97-AF65-F5344CB8AC3E}">
        <p14:creationId xmlns:p14="http://schemas.microsoft.com/office/powerpoint/2010/main" val="4251343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56AA8-3AC9-4F13-9790-59718525964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1DE3CE5-DC71-48DF-9938-D9A345D0F86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32877"/>
          <a:stretch/>
        </p:blipFill>
        <p:spPr>
          <a:xfrm>
            <a:off x="491489" y="609600"/>
            <a:ext cx="8343899" cy="3733800"/>
          </a:xfrm>
        </p:spPr>
      </p:pic>
      <p:pic>
        <p:nvPicPr>
          <p:cNvPr id="3" name="Online Media 2" title="CITRIS Research Exchange, 3/13/2019: Sera Linardi">
            <a:hlinkClick r:id="" action="ppaction://media"/>
            <a:extLst>
              <a:ext uri="{FF2B5EF4-FFF2-40B4-BE49-F238E27FC236}">
                <a16:creationId xmlns:a16="http://schemas.microsoft.com/office/drawing/2014/main" id="{20D48C41-A4ED-4F82-9A08-7B16CFAA4F93}"/>
              </a:ext>
            </a:extLst>
          </p:cNvPr>
          <p:cNvPicPr>
            <a:picLocks noRot="1" noChangeAspect="1"/>
          </p:cNvPicPr>
          <p:nvPr>
            <a:videoFile r:link="rId1"/>
          </p:nvPr>
        </p:nvPicPr>
        <p:blipFill>
          <a:blip r:embed="rId4"/>
          <a:stretch>
            <a:fillRect/>
          </a:stretch>
        </p:blipFill>
        <p:spPr>
          <a:xfrm>
            <a:off x="1143000" y="4600550"/>
            <a:ext cx="3048000" cy="1714500"/>
          </a:xfrm>
          <a:prstGeom prst="rect">
            <a:avLst/>
          </a:prstGeom>
        </p:spPr>
      </p:pic>
      <p:sp>
        <p:nvSpPr>
          <p:cNvPr id="4" name="TextBox 3">
            <a:extLst>
              <a:ext uri="{FF2B5EF4-FFF2-40B4-BE49-F238E27FC236}">
                <a16:creationId xmlns:a16="http://schemas.microsoft.com/office/drawing/2014/main" id="{AD02ED99-C286-4B4B-82CB-95BEE1A5A75B}"/>
              </a:ext>
            </a:extLst>
          </p:cNvPr>
          <p:cNvSpPr txBox="1"/>
          <p:nvPr/>
        </p:nvSpPr>
        <p:spPr>
          <a:xfrm>
            <a:off x="4572000" y="4745390"/>
            <a:ext cx="3581400" cy="1569660"/>
          </a:xfrm>
          <a:prstGeom prst="rect">
            <a:avLst/>
          </a:prstGeom>
          <a:noFill/>
        </p:spPr>
        <p:txBody>
          <a:bodyPr wrap="square" rtlCol="0">
            <a:spAutoFit/>
          </a:bodyPr>
          <a:lstStyle/>
          <a:p>
            <a:r>
              <a:rPr lang="en-US" sz="2400" dirty="0">
                <a:hlinkClick r:id="rId5"/>
              </a:rPr>
              <a:t>https://www.youtube.com/watch?v=s90dp-8oA6o</a:t>
            </a:r>
            <a:endParaRPr lang="en-US" sz="2400" dirty="0"/>
          </a:p>
          <a:p>
            <a:r>
              <a:rPr lang="en-US" sz="2400" dirty="0"/>
              <a:t>Talk on Pitt Smart Living Human Behavior Lab  </a:t>
            </a:r>
          </a:p>
        </p:txBody>
      </p:sp>
    </p:spTree>
    <p:extLst>
      <p:ext uri="{BB962C8B-B14F-4D97-AF65-F5344CB8AC3E}">
        <p14:creationId xmlns:p14="http://schemas.microsoft.com/office/powerpoint/2010/main" val="397433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rrelational Relationship Graphs"/>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95400"/>
            <a:ext cx="4981575" cy="3562350"/>
          </a:xfrm>
          <a:prstGeom prst="rect">
            <a:avLst/>
          </a:prstGeom>
          <a:noFill/>
          <a:ln>
            <a:noFill/>
          </a:ln>
        </p:spPr>
      </p:pic>
      <p:sp>
        <p:nvSpPr>
          <p:cNvPr id="10" name="Rectangle 9"/>
          <p:cNvSpPr/>
          <p:nvPr/>
        </p:nvSpPr>
        <p:spPr>
          <a:xfrm>
            <a:off x="990600" y="5353615"/>
            <a:ext cx="7239000" cy="1107996"/>
          </a:xfrm>
          <a:prstGeom prst="rect">
            <a:avLst/>
          </a:prstGeom>
        </p:spPr>
        <p:txBody>
          <a:bodyPr wrap="square">
            <a:spAutoFit/>
          </a:bodyPr>
          <a:lstStyle/>
          <a:p>
            <a:r>
              <a:rPr lang="en-US" sz="2200" dirty="0"/>
              <a:t>To find the relationship, we can try to fit a line across this scatterplot  that is the closest possible to ALL the points. This is a regression line. </a:t>
            </a:r>
          </a:p>
        </p:txBody>
      </p:sp>
      <p:sp>
        <p:nvSpPr>
          <p:cNvPr id="4" name="TextBox 3"/>
          <p:cNvSpPr txBox="1"/>
          <p:nvPr/>
        </p:nvSpPr>
        <p:spPr>
          <a:xfrm>
            <a:off x="1371600" y="609600"/>
            <a:ext cx="7086600" cy="461665"/>
          </a:xfrm>
          <a:prstGeom prst="rect">
            <a:avLst/>
          </a:prstGeom>
          <a:noFill/>
        </p:spPr>
        <p:txBody>
          <a:bodyPr wrap="square" rtlCol="0">
            <a:spAutoFit/>
          </a:bodyPr>
          <a:lstStyle/>
          <a:p>
            <a:r>
              <a:rPr lang="en-US" sz="2400" dirty="0"/>
              <a:t>Scatterplot shows correlation between two variables.</a:t>
            </a:r>
          </a:p>
        </p:txBody>
      </p:sp>
    </p:spTree>
    <p:extLst>
      <p:ext uri="{BB962C8B-B14F-4D97-AF65-F5344CB8AC3E}">
        <p14:creationId xmlns:p14="http://schemas.microsoft.com/office/powerpoint/2010/main" val="37920853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92162"/>
          </a:xfrm>
        </p:spPr>
        <p:txBody>
          <a:bodyPr/>
          <a:lstStyle/>
          <a:p>
            <a:r>
              <a:rPr lang="en-US" dirty="0"/>
              <a:t>Regression</a:t>
            </a:r>
          </a:p>
        </p:txBody>
      </p:sp>
      <p:sp>
        <p:nvSpPr>
          <p:cNvPr id="5" name="Rectangle 4"/>
          <p:cNvSpPr/>
          <p:nvPr/>
        </p:nvSpPr>
        <p:spPr>
          <a:xfrm>
            <a:off x="304800" y="5097959"/>
            <a:ext cx="8382000" cy="1323439"/>
          </a:xfrm>
          <a:prstGeom prst="rect">
            <a:avLst/>
          </a:prstGeom>
        </p:spPr>
        <p:txBody>
          <a:bodyPr wrap="square">
            <a:spAutoFit/>
          </a:bodyPr>
          <a:lstStyle/>
          <a:p>
            <a:r>
              <a:rPr lang="en-US" sz="3200" dirty="0"/>
              <a:t>   </a:t>
            </a:r>
            <a:r>
              <a:rPr lang="en-US" sz="3200" dirty="0" err="1"/>
              <a:t>traveltime</a:t>
            </a:r>
            <a:r>
              <a:rPr lang="en-US" sz="3200" dirty="0"/>
              <a:t> = 14.7 + 0.03cars 	 </a:t>
            </a:r>
          </a:p>
          <a:p>
            <a:r>
              <a:rPr lang="en-US" sz="3200" dirty="0"/>
              <a:t>What does it mean?</a:t>
            </a:r>
          </a:p>
          <a:p>
            <a:endParaRPr lang="en-US" sz="1600" dirty="0"/>
          </a:p>
        </p:txBody>
      </p:sp>
      <p:sp>
        <p:nvSpPr>
          <p:cNvPr id="8" name="Content Placeholder 7"/>
          <p:cNvSpPr>
            <a:spLocks noGrp="1"/>
          </p:cNvSpPr>
          <p:nvPr>
            <p:ph idx="1"/>
          </p:nvPr>
        </p:nvSpPr>
        <p:spPr>
          <a:xfrm>
            <a:off x="381000" y="1467147"/>
            <a:ext cx="8610600" cy="3630811"/>
          </a:xfrm>
        </p:spPr>
        <p:txBody>
          <a:bodyPr>
            <a:normAutofit fontScale="77500" lnSpcReduction="20000"/>
          </a:bodyPr>
          <a:lstStyle/>
          <a:p>
            <a:pPr marL="0" indent="0">
              <a:buNone/>
            </a:pPr>
            <a:r>
              <a:rPr lang="en-US" sz="3600" dirty="0" err="1"/>
              <a:t>reg</a:t>
            </a:r>
            <a:r>
              <a:rPr lang="en-US" sz="3600" dirty="0"/>
              <a:t> </a:t>
            </a:r>
            <a:r>
              <a:rPr lang="en-US" sz="3600" dirty="0" err="1"/>
              <a:t>traveltime</a:t>
            </a:r>
            <a:r>
              <a:rPr lang="en-US" sz="3600" dirty="0"/>
              <a:t> cars</a:t>
            </a:r>
          </a:p>
          <a:p>
            <a:pPr marL="0" indent="0">
              <a:buNone/>
            </a:pPr>
            <a:r>
              <a:rPr lang="en-US" sz="3400" dirty="0"/>
              <a:t>------------------------------------------------------------------------------</a:t>
            </a:r>
          </a:p>
          <a:p>
            <a:pPr marL="0" indent="0">
              <a:buNone/>
            </a:pPr>
            <a:r>
              <a:rPr lang="en-US" sz="3400" dirty="0"/>
              <a:t>  </a:t>
            </a:r>
            <a:r>
              <a:rPr lang="en-US" sz="3400" dirty="0" err="1"/>
              <a:t>traveltime</a:t>
            </a:r>
            <a:r>
              <a:rPr lang="en-US" sz="3400" dirty="0"/>
              <a:t> |      </a:t>
            </a:r>
            <a:r>
              <a:rPr lang="en-US" sz="3400" dirty="0" err="1"/>
              <a:t>Coef</a:t>
            </a:r>
            <a:r>
              <a:rPr lang="en-US" sz="3400" dirty="0"/>
              <a:t>.   Std. Err.      t    P&gt;|t|     [95% Conf. Int]</a:t>
            </a:r>
          </a:p>
          <a:p>
            <a:pPr marL="0" indent="0">
              <a:buNone/>
            </a:pPr>
            <a:r>
              <a:rPr lang="en-US" sz="3400" dirty="0"/>
              <a:t>-------------+----------------------------------------------------------------</a:t>
            </a:r>
          </a:p>
          <a:p>
            <a:pPr marL="0" indent="0">
              <a:buNone/>
            </a:pPr>
            <a:r>
              <a:rPr lang="en-US" sz="3400" dirty="0"/>
              <a:t>        cars |         .031   .000489    63.67   0.000     .03019    .0321</a:t>
            </a:r>
          </a:p>
          <a:p>
            <a:pPr marL="0" indent="0">
              <a:buNone/>
            </a:pPr>
            <a:r>
              <a:rPr lang="en-US" sz="3400" dirty="0"/>
              <a:t>     _cons |    14.714   .220157    66.83   0.000     14.28    15.146</a:t>
            </a:r>
          </a:p>
          <a:p>
            <a:pPr marL="0" indent="0">
              <a:buNone/>
            </a:pPr>
            <a:r>
              <a:rPr lang="en-US" sz="3400" dirty="0"/>
              <a:t>-----------------------------------------------------------------------------</a:t>
            </a:r>
          </a:p>
          <a:p>
            <a:endParaRPr lang="en-US" dirty="0"/>
          </a:p>
        </p:txBody>
      </p:sp>
      <p:sp>
        <p:nvSpPr>
          <p:cNvPr id="3" name="Oval 2"/>
          <p:cNvSpPr/>
          <p:nvPr/>
        </p:nvSpPr>
        <p:spPr>
          <a:xfrm>
            <a:off x="609600" y="2685366"/>
            <a:ext cx="2590800" cy="17342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394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486449"/>
            <a:ext cx="6068849" cy="4436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587714" y="4679434"/>
            <a:ext cx="8379360" cy="2666998"/>
          </a:xfrm>
        </p:spPr>
        <p:txBody>
          <a:bodyPr>
            <a:noAutofit/>
          </a:bodyPr>
          <a:lstStyle/>
          <a:p>
            <a:pPr marL="0" indent="0">
              <a:buNone/>
            </a:pPr>
            <a:r>
              <a:rPr lang="en-US" sz="2400" dirty="0"/>
              <a:t>With an increase of 1000 cars, travel time increases by 1000*0.03 = 30 minutes. So with a thousand cars on the highway, total travel time is 14.7+30 = 44.7 minutes</a:t>
            </a:r>
          </a:p>
          <a:p>
            <a:pPr marL="0" indent="0">
              <a:buNone/>
            </a:pPr>
            <a:endParaRPr lang="en-US" sz="2000" dirty="0"/>
          </a:p>
          <a:p>
            <a:pPr marL="0" indent="0">
              <a:buNone/>
            </a:pPr>
            <a:endParaRPr lang="en-US" sz="1800" dirty="0"/>
          </a:p>
        </p:txBody>
      </p:sp>
      <p:sp>
        <p:nvSpPr>
          <p:cNvPr id="2" name="Right Brace 1"/>
          <p:cNvSpPr/>
          <p:nvPr/>
        </p:nvSpPr>
        <p:spPr>
          <a:xfrm>
            <a:off x="5105400" y="1828801"/>
            <a:ext cx="209550" cy="1828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5489944" y="2470667"/>
            <a:ext cx="2968256" cy="1200329"/>
          </a:xfrm>
          <a:prstGeom prst="rect">
            <a:avLst/>
          </a:prstGeom>
          <a:noFill/>
        </p:spPr>
        <p:txBody>
          <a:bodyPr wrap="square" rtlCol="0">
            <a:spAutoFit/>
          </a:bodyPr>
          <a:lstStyle/>
          <a:p>
            <a:r>
              <a:rPr lang="en-US" dirty="0"/>
              <a:t>Slope: 0.03</a:t>
            </a:r>
          </a:p>
          <a:p>
            <a:r>
              <a:rPr lang="en-US" dirty="0"/>
              <a:t>Travel time increase by 0.03 with each car. </a:t>
            </a:r>
          </a:p>
          <a:p>
            <a:endParaRPr lang="en-US" dirty="0"/>
          </a:p>
        </p:txBody>
      </p:sp>
      <p:sp>
        <p:nvSpPr>
          <p:cNvPr id="7" name="Title 1"/>
          <p:cNvSpPr>
            <a:spLocks noGrp="1"/>
          </p:cNvSpPr>
          <p:nvPr>
            <p:ph type="title"/>
          </p:nvPr>
        </p:nvSpPr>
        <p:spPr>
          <a:xfrm>
            <a:off x="457200" y="-304800"/>
            <a:ext cx="8229600" cy="1143000"/>
          </a:xfrm>
        </p:spPr>
        <p:txBody>
          <a:bodyPr/>
          <a:lstStyle/>
          <a:p>
            <a:r>
              <a:rPr lang="en-US" dirty="0"/>
              <a:t>Drawing a linear function</a:t>
            </a:r>
          </a:p>
        </p:txBody>
      </p:sp>
      <p:sp>
        <p:nvSpPr>
          <p:cNvPr id="8" name="Arrow: Right 7"/>
          <p:cNvSpPr/>
          <p:nvPr/>
        </p:nvSpPr>
        <p:spPr>
          <a:xfrm>
            <a:off x="1219200" y="3467102"/>
            <a:ext cx="179551" cy="2866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4993" y="3440668"/>
            <a:ext cx="1319007" cy="646331"/>
          </a:xfrm>
          <a:prstGeom prst="rect">
            <a:avLst/>
          </a:prstGeom>
          <a:noFill/>
        </p:spPr>
        <p:txBody>
          <a:bodyPr wrap="square" rtlCol="0">
            <a:spAutoFit/>
          </a:bodyPr>
          <a:lstStyle/>
          <a:p>
            <a:r>
              <a:rPr lang="en-US" dirty="0"/>
              <a:t>Intercept</a:t>
            </a:r>
          </a:p>
          <a:p>
            <a:r>
              <a:rPr lang="en-US" dirty="0"/>
              <a:t>14.7</a:t>
            </a:r>
          </a:p>
        </p:txBody>
      </p:sp>
      <p:sp>
        <p:nvSpPr>
          <p:cNvPr id="10" name="Rectangle 9"/>
          <p:cNvSpPr/>
          <p:nvPr/>
        </p:nvSpPr>
        <p:spPr>
          <a:xfrm>
            <a:off x="2053042" y="689034"/>
            <a:ext cx="3018199" cy="369332"/>
          </a:xfrm>
          <a:prstGeom prst="rect">
            <a:avLst/>
          </a:prstGeom>
        </p:spPr>
        <p:txBody>
          <a:bodyPr wrap="none">
            <a:spAutoFit/>
          </a:bodyPr>
          <a:lstStyle/>
          <a:p>
            <a:r>
              <a:rPr lang="en-US" dirty="0"/>
              <a:t>Travel time = 14.7 + 0.03cars </a:t>
            </a:r>
          </a:p>
        </p:txBody>
      </p:sp>
    </p:spTree>
    <p:extLst>
      <p:ext uri="{BB962C8B-B14F-4D97-AF65-F5344CB8AC3E}">
        <p14:creationId xmlns:p14="http://schemas.microsoft.com/office/powerpoint/2010/main" val="331594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2BDC-C19B-43B2-A2D2-FA89B3C8920D}"/>
              </a:ext>
            </a:extLst>
          </p:cNvPr>
          <p:cNvSpPr>
            <a:spLocks noGrp="1"/>
          </p:cNvSpPr>
          <p:nvPr>
            <p:ph type="title"/>
          </p:nvPr>
        </p:nvSpPr>
        <p:spPr/>
        <p:txBody>
          <a:bodyPr/>
          <a:lstStyle/>
          <a:p>
            <a:r>
              <a:rPr lang="en-US" dirty="0"/>
              <a:t>Linear Functions</a:t>
            </a:r>
          </a:p>
        </p:txBody>
      </p:sp>
      <p:sp>
        <p:nvSpPr>
          <p:cNvPr id="3" name="Content Placeholder 2">
            <a:extLst>
              <a:ext uri="{FF2B5EF4-FFF2-40B4-BE49-F238E27FC236}">
                <a16:creationId xmlns:a16="http://schemas.microsoft.com/office/drawing/2014/main" id="{2E6644FF-C589-45E0-AD52-12F401AB2E16}"/>
              </a:ext>
            </a:extLst>
          </p:cNvPr>
          <p:cNvSpPr>
            <a:spLocks noGrp="1"/>
          </p:cNvSpPr>
          <p:nvPr>
            <p:ph idx="1"/>
          </p:nvPr>
        </p:nvSpPr>
        <p:spPr/>
        <p:txBody>
          <a:bodyPr/>
          <a:lstStyle/>
          <a:p>
            <a:pPr marL="0" indent="0">
              <a:buNone/>
            </a:pPr>
            <a:r>
              <a:rPr lang="en-US" sz="2600" dirty="0"/>
              <a:t>With linear functions, an increase in X always increases Y  by the same amount.  For example, one additional car increase travel time by 0.03 minutes, regardless of whether there’s 100 or 1000 cars on the freeway.</a:t>
            </a:r>
          </a:p>
          <a:p>
            <a:pPr marL="0" indent="0">
              <a:buNone/>
            </a:pPr>
            <a:endParaRPr lang="en-US" dirty="0"/>
          </a:p>
        </p:txBody>
      </p:sp>
      <p:sp>
        <p:nvSpPr>
          <p:cNvPr id="4" name="TextBox 3">
            <a:extLst>
              <a:ext uri="{FF2B5EF4-FFF2-40B4-BE49-F238E27FC236}">
                <a16:creationId xmlns:a16="http://schemas.microsoft.com/office/drawing/2014/main" id="{24B9AC07-ED0C-4526-B314-424BAB2C7855}"/>
              </a:ext>
            </a:extLst>
          </p:cNvPr>
          <p:cNvSpPr txBox="1"/>
          <p:nvPr/>
        </p:nvSpPr>
        <p:spPr>
          <a:xfrm>
            <a:off x="2514600" y="5013702"/>
            <a:ext cx="6096000" cy="1569660"/>
          </a:xfrm>
          <a:prstGeom prst="rect">
            <a:avLst/>
          </a:prstGeom>
          <a:solidFill>
            <a:schemeClr val="bg2">
              <a:lumMod val="90000"/>
            </a:schemeClr>
          </a:solidFill>
        </p:spPr>
        <p:txBody>
          <a:bodyPr wrap="square" rtlCol="0">
            <a:spAutoFit/>
          </a:bodyPr>
          <a:lstStyle/>
          <a:p>
            <a:r>
              <a:rPr lang="en-US" sz="2400" dirty="0"/>
              <a:t>Hint: marginal analysis useful in Cost-Benefit Analysis and in Micro. The regression finds that the marginal impact of 1 car on congestion is 0.03 minutes in travel time.</a:t>
            </a:r>
          </a:p>
        </p:txBody>
      </p:sp>
    </p:spTree>
    <p:extLst>
      <p:ext uri="{BB962C8B-B14F-4D97-AF65-F5344CB8AC3E}">
        <p14:creationId xmlns:p14="http://schemas.microsoft.com/office/powerpoint/2010/main" val="35586214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Inverting a linear function</a:t>
            </a:r>
          </a:p>
        </p:txBody>
      </p:sp>
      <p:sp>
        <p:nvSpPr>
          <p:cNvPr id="3" name="Content Placeholder 2"/>
          <p:cNvSpPr>
            <a:spLocks noGrp="1"/>
          </p:cNvSpPr>
          <p:nvPr>
            <p:ph idx="1"/>
          </p:nvPr>
        </p:nvSpPr>
        <p:spPr>
          <a:xfrm>
            <a:off x="457200" y="1600201"/>
            <a:ext cx="8229600" cy="2438400"/>
          </a:xfrm>
        </p:spPr>
        <p:txBody>
          <a:bodyPr>
            <a:normAutofit/>
          </a:bodyPr>
          <a:lstStyle/>
          <a:p>
            <a:r>
              <a:rPr lang="en-US" sz="4000" dirty="0"/>
              <a:t> </a:t>
            </a:r>
            <a:r>
              <a:rPr lang="en-US" sz="4000" dirty="0" err="1"/>
              <a:t>traveltime</a:t>
            </a:r>
            <a:r>
              <a:rPr lang="en-US" sz="4000" dirty="0"/>
              <a:t> = 14.7 + 0.03*cars 	</a:t>
            </a:r>
            <a:endParaRPr lang="en-US" dirty="0"/>
          </a:p>
          <a:p>
            <a:r>
              <a:rPr lang="en-US" dirty="0"/>
              <a:t>If it takes you 20 minutes to travel, how many cars are on a freeway? </a:t>
            </a:r>
          </a:p>
          <a:p>
            <a:endParaRPr lang="en-US" dirty="0"/>
          </a:p>
          <a:p>
            <a:endParaRPr lang="en-US" dirty="0"/>
          </a:p>
        </p:txBody>
      </p:sp>
      <p:sp>
        <p:nvSpPr>
          <p:cNvPr id="5" name="TextBox 4">
            <a:extLst>
              <a:ext uri="{FF2B5EF4-FFF2-40B4-BE49-F238E27FC236}">
                <a16:creationId xmlns:a16="http://schemas.microsoft.com/office/drawing/2014/main" id="{E85FD258-2864-4B3E-A204-FBB41502DF9F}"/>
              </a:ext>
            </a:extLst>
          </p:cNvPr>
          <p:cNvSpPr txBox="1"/>
          <p:nvPr/>
        </p:nvSpPr>
        <p:spPr>
          <a:xfrm>
            <a:off x="2590800" y="5562600"/>
            <a:ext cx="6096000" cy="830997"/>
          </a:xfrm>
          <a:prstGeom prst="rect">
            <a:avLst/>
          </a:prstGeom>
          <a:solidFill>
            <a:schemeClr val="bg2">
              <a:lumMod val="90000"/>
            </a:schemeClr>
          </a:solidFill>
        </p:spPr>
        <p:txBody>
          <a:bodyPr wrap="square" rtlCol="0">
            <a:spAutoFit/>
          </a:bodyPr>
          <a:lstStyle/>
          <a:p>
            <a:r>
              <a:rPr lang="en-US" sz="2400" dirty="0"/>
              <a:t>Hint: useful in microeconomics in inverting demand curves</a:t>
            </a:r>
          </a:p>
        </p:txBody>
      </p:sp>
    </p:spTree>
    <p:extLst>
      <p:ext uri="{BB962C8B-B14F-4D97-AF65-F5344CB8AC3E}">
        <p14:creationId xmlns:p14="http://schemas.microsoft.com/office/powerpoint/2010/main" val="17348024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Inverting a linear function</a:t>
            </a:r>
          </a:p>
        </p:txBody>
      </p:sp>
      <p:sp>
        <p:nvSpPr>
          <p:cNvPr id="3" name="Content Placeholder 2"/>
          <p:cNvSpPr>
            <a:spLocks noGrp="1"/>
          </p:cNvSpPr>
          <p:nvPr>
            <p:ph idx="1"/>
          </p:nvPr>
        </p:nvSpPr>
        <p:spPr>
          <a:xfrm>
            <a:off x="457200" y="1295400"/>
            <a:ext cx="8229600" cy="5486400"/>
          </a:xfrm>
        </p:spPr>
        <p:txBody>
          <a:bodyPr>
            <a:normAutofit fontScale="40000" lnSpcReduction="20000"/>
          </a:bodyPr>
          <a:lstStyle/>
          <a:p>
            <a:pPr marL="0" indent="0">
              <a:buNone/>
            </a:pPr>
            <a:r>
              <a:rPr lang="en-US" sz="5500" dirty="0"/>
              <a:t>You know travel time as a function of cars </a:t>
            </a:r>
          </a:p>
          <a:p>
            <a:pPr marL="0" indent="0">
              <a:buNone/>
            </a:pPr>
            <a:r>
              <a:rPr lang="en-US" sz="5500" dirty="0" err="1"/>
              <a:t>traveltime</a:t>
            </a:r>
            <a:r>
              <a:rPr lang="en-US" sz="5500" dirty="0"/>
              <a:t> = 14.7 + 0.03*cars 	</a:t>
            </a:r>
          </a:p>
          <a:p>
            <a:pPr marL="0" indent="0">
              <a:buNone/>
            </a:pPr>
            <a:endParaRPr lang="en-US" sz="5500" dirty="0"/>
          </a:p>
          <a:p>
            <a:pPr marL="0" indent="0">
              <a:buNone/>
            </a:pPr>
            <a:r>
              <a:rPr lang="en-US" sz="5500" dirty="0"/>
              <a:t>You want cars as a function of travel time: </a:t>
            </a:r>
          </a:p>
          <a:p>
            <a:pPr marL="0" indent="0">
              <a:buNone/>
            </a:pPr>
            <a:r>
              <a:rPr lang="en-US" sz="5500" dirty="0" err="1"/>
              <a:t>Traveltime</a:t>
            </a:r>
            <a:r>
              <a:rPr lang="en-US" sz="5500" dirty="0"/>
              <a:t>- 14.7 = 0.03*cars</a:t>
            </a:r>
          </a:p>
          <a:p>
            <a:pPr marL="0" indent="0">
              <a:buNone/>
            </a:pPr>
            <a:r>
              <a:rPr lang="en-US" sz="5500" dirty="0"/>
              <a:t>Cars = (</a:t>
            </a:r>
            <a:r>
              <a:rPr lang="en-US" sz="5500" dirty="0" err="1"/>
              <a:t>Traveltime</a:t>
            </a:r>
            <a:r>
              <a:rPr lang="en-US" sz="5500" dirty="0"/>
              <a:t>- 14.7) / 0.03</a:t>
            </a:r>
          </a:p>
          <a:p>
            <a:pPr marL="0" indent="0">
              <a:buNone/>
            </a:pPr>
            <a:r>
              <a:rPr lang="en-US" sz="5500" dirty="0"/>
              <a:t>Cars = </a:t>
            </a:r>
            <a:r>
              <a:rPr lang="en-US" sz="5500" dirty="0" err="1"/>
              <a:t>Traveltime</a:t>
            </a:r>
            <a:r>
              <a:rPr lang="en-US" sz="5500" dirty="0"/>
              <a:t>/0.03- 14.7/0.03</a:t>
            </a:r>
          </a:p>
          <a:p>
            <a:pPr marL="0" indent="0">
              <a:buNone/>
            </a:pPr>
            <a:r>
              <a:rPr lang="en-US" sz="5500" dirty="0"/>
              <a:t>Cars = 33.3*</a:t>
            </a:r>
            <a:r>
              <a:rPr lang="en-US" sz="5500" dirty="0" err="1"/>
              <a:t>Traveltime</a:t>
            </a:r>
            <a:r>
              <a:rPr lang="en-US" sz="5500" dirty="0"/>
              <a:t> - 490 </a:t>
            </a:r>
          </a:p>
          <a:p>
            <a:pPr marL="0" indent="0">
              <a:buNone/>
            </a:pPr>
            <a:endParaRPr lang="en-US" sz="5500" dirty="0"/>
          </a:p>
          <a:p>
            <a:pPr marL="0" indent="0">
              <a:buNone/>
            </a:pPr>
            <a:r>
              <a:rPr lang="en-US" sz="5500" dirty="0"/>
              <a:t>Now, it’s easier to answer this question: </a:t>
            </a:r>
          </a:p>
          <a:p>
            <a:pPr marL="0" indent="0">
              <a:buNone/>
            </a:pPr>
            <a:r>
              <a:rPr lang="en-US" sz="5500" dirty="0"/>
              <a:t>If it takes you 20 minutes to travel, how many cars are on a freeway? </a:t>
            </a:r>
          </a:p>
          <a:p>
            <a:pPr marL="0" indent="0">
              <a:buNone/>
            </a:pPr>
            <a:r>
              <a:rPr lang="en-US" sz="5500" dirty="0"/>
              <a:t>Cars = 33.3*20 - 490 =176</a:t>
            </a:r>
          </a:p>
          <a:p>
            <a:pPr marL="0" indent="0">
              <a:buNone/>
            </a:pPr>
            <a:endParaRPr lang="en-US" sz="5500" dirty="0"/>
          </a:p>
          <a:p>
            <a:pPr marL="0" indent="0">
              <a:buNone/>
            </a:pPr>
            <a:r>
              <a:rPr lang="en-US" sz="5500" dirty="0"/>
              <a:t>(BTW: what is the intercept and slope of this inverted function? </a:t>
            </a:r>
          </a:p>
          <a:p>
            <a:pPr marL="0" indent="0">
              <a:buNone/>
            </a:pPr>
            <a:r>
              <a:rPr lang="en-US" sz="5500" dirty="0"/>
              <a:t>	Intercept = -490	Slope 33.3)</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1681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9831447E-0C05-4E94-8B94-DB875A945128}"/>
              </a:ext>
            </a:extLst>
          </p:cNvPr>
          <p:cNvPicPr>
            <a:picLocks noGrp="1" noChangeAspect="1"/>
          </p:cNvPicPr>
          <p:nvPr>
            <p:ph idx="1"/>
          </p:nvPr>
        </p:nvPicPr>
        <p:blipFill>
          <a:blip r:embed="rId2"/>
          <a:stretch>
            <a:fillRect/>
          </a:stretch>
        </p:blipFill>
        <p:spPr>
          <a:xfrm>
            <a:off x="457200" y="1403877"/>
            <a:ext cx="8229600" cy="3549123"/>
          </a:xfrm>
          <a:prstGeom prst="rect">
            <a:avLst/>
          </a:prstGeom>
        </p:spPr>
      </p:pic>
      <p:sp>
        <p:nvSpPr>
          <p:cNvPr id="2" name="Title 1"/>
          <p:cNvSpPr>
            <a:spLocks noGrp="1"/>
          </p:cNvSpPr>
          <p:nvPr>
            <p:ph type="title"/>
          </p:nvPr>
        </p:nvSpPr>
        <p:spPr>
          <a:xfrm>
            <a:off x="457200" y="457200"/>
            <a:ext cx="8229600" cy="792162"/>
          </a:xfrm>
        </p:spPr>
        <p:txBody>
          <a:bodyPr/>
          <a:lstStyle/>
          <a:p>
            <a:r>
              <a:rPr lang="en-US" dirty="0"/>
              <a:t>Confidence interval in regressions</a:t>
            </a:r>
          </a:p>
        </p:txBody>
      </p:sp>
      <p:sp>
        <p:nvSpPr>
          <p:cNvPr id="6" name="Rectangle 5"/>
          <p:cNvSpPr/>
          <p:nvPr/>
        </p:nvSpPr>
        <p:spPr>
          <a:xfrm>
            <a:off x="762000" y="4484373"/>
            <a:ext cx="7924800" cy="1985159"/>
          </a:xfrm>
          <a:prstGeom prst="rect">
            <a:avLst/>
          </a:prstGeom>
        </p:spPr>
        <p:txBody>
          <a:bodyPr wrap="square">
            <a:spAutoFit/>
          </a:bodyPr>
          <a:lstStyle/>
          <a:p>
            <a:r>
              <a:rPr lang="en-US" sz="2800" dirty="0"/>
              <a:t>The confidence interval tells us that we can be 95% confident that every car increases travel time by between 0.03 or 0.032 minutes. </a:t>
            </a:r>
          </a:p>
          <a:p>
            <a:endParaRPr lang="en-US" sz="2100" dirty="0"/>
          </a:p>
          <a:p>
            <a:endParaRPr lang="en-US" dirty="0"/>
          </a:p>
        </p:txBody>
      </p:sp>
      <p:sp>
        <p:nvSpPr>
          <p:cNvPr id="3" name="Oval 2"/>
          <p:cNvSpPr/>
          <p:nvPr/>
        </p:nvSpPr>
        <p:spPr>
          <a:xfrm>
            <a:off x="6324600" y="2909546"/>
            <a:ext cx="2713220" cy="59565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446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9831447E-0C05-4E94-8B94-DB875A945128}"/>
              </a:ext>
            </a:extLst>
          </p:cNvPr>
          <p:cNvPicPr>
            <a:picLocks noGrp="1" noChangeAspect="1"/>
          </p:cNvPicPr>
          <p:nvPr>
            <p:ph idx="1"/>
          </p:nvPr>
        </p:nvPicPr>
        <p:blipFill>
          <a:blip r:embed="rId2"/>
          <a:stretch>
            <a:fillRect/>
          </a:stretch>
        </p:blipFill>
        <p:spPr>
          <a:xfrm>
            <a:off x="457200" y="1403877"/>
            <a:ext cx="8229600" cy="3549123"/>
          </a:xfrm>
          <a:prstGeom prst="rect">
            <a:avLst/>
          </a:prstGeom>
        </p:spPr>
      </p:pic>
      <p:sp>
        <p:nvSpPr>
          <p:cNvPr id="2" name="Title 1"/>
          <p:cNvSpPr>
            <a:spLocks noGrp="1"/>
          </p:cNvSpPr>
          <p:nvPr>
            <p:ph type="title"/>
          </p:nvPr>
        </p:nvSpPr>
        <p:spPr>
          <a:xfrm>
            <a:off x="457200" y="457200"/>
            <a:ext cx="8229600" cy="792162"/>
          </a:xfrm>
        </p:spPr>
        <p:txBody>
          <a:bodyPr/>
          <a:lstStyle/>
          <a:p>
            <a:r>
              <a:rPr lang="en-US" dirty="0"/>
              <a:t>P values in regressions</a:t>
            </a:r>
          </a:p>
        </p:txBody>
      </p:sp>
      <p:sp>
        <p:nvSpPr>
          <p:cNvPr id="6" name="Rectangle 5"/>
          <p:cNvSpPr/>
          <p:nvPr/>
        </p:nvSpPr>
        <p:spPr>
          <a:xfrm>
            <a:off x="762000" y="4484373"/>
            <a:ext cx="7924800" cy="2416046"/>
          </a:xfrm>
          <a:prstGeom prst="rect">
            <a:avLst/>
          </a:prstGeom>
        </p:spPr>
        <p:txBody>
          <a:bodyPr wrap="square">
            <a:spAutoFit/>
          </a:bodyPr>
          <a:lstStyle/>
          <a:p>
            <a:r>
              <a:rPr lang="en-US" sz="2800" dirty="0"/>
              <a:t>The p-value tells us that the probability of finding a coefficient of 0.03 in this data when there is actually no relationship between travel time and number of cars is 0.000</a:t>
            </a:r>
          </a:p>
          <a:p>
            <a:endParaRPr lang="en-US" sz="2100" dirty="0"/>
          </a:p>
          <a:p>
            <a:endParaRPr lang="en-US" dirty="0"/>
          </a:p>
        </p:txBody>
      </p:sp>
      <p:sp>
        <p:nvSpPr>
          <p:cNvPr id="3" name="Oval 2"/>
          <p:cNvSpPr/>
          <p:nvPr/>
        </p:nvSpPr>
        <p:spPr>
          <a:xfrm>
            <a:off x="5334000" y="2953901"/>
            <a:ext cx="1295400" cy="51945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647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D9010C-D913-4EB5-BE6C-D2339527F5A2}"/>
              </a:ext>
            </a:extLst>
          </p:cNvPr>
          <p:cNvSpPr/>
          <p:nvPr/>
        </p:nvSpPr>
        <p:spPr>
          <a:xfrm>
            <a:off x="762000" y="2231997"/>
            <a:ext cx="9601200" cy="1846659"/>
          </a:xfrm>
          <a:prstGeom prst="rect">
            <a:avLst/>
          </a:prstGeom>
        </p:spPr>
        <p:txBody>
          <a:bodyPr wrap="square">
            <a:spAutoFit/>
          </a:bodyPr>
          <a:lstStyle/>
          <a:p>
            <a:r>
              <a:rPr lang="en-US" sz="2400" dirty="0"/>
              <a:t> </a:t>
            </a:r>
            <a:r>
              <a:rPr lang="en-US" sz="2400" dirty="0" err="1"/>
              <a:t>traveltime</a:t>
            </a:r>
            <a:r>
              <a:rPr lang="en-US" sz="2400" dirty="0"/>
              <a:t> |      Coef.   Std. Err.      t    P&gt;|t|     [95% Conf. Interval]</a:t>
            </a:r>
          </a:p>
          <a:p>
            <a:r>
              <a:rPr lang="en-US" sz="2400" dirty="0"/>
              <a:t>-------------+----------------------------------------------------------------</a:t>
            </a:r>
          </a:p>
          <a:p>
            <a:r>
              <a:rPr lang="en-US" sz="2400" dirty="0"/>
              <a:t>          ID |  -.0524   .043    -1.21   0.227    -.1375    .0327</a:t>
            </a:r>
          </a:p>
          <a:p>
            <a:r>
              <a:rPr lang="en-US" sz="2400" dirty="0"/>
              <a:t>       _cons |   27.16   .420    64.66   0.000     26.3    27.9</a:t>
            </a:r>
          </a:p>
          <a:p>
            <a:r>
              <a:rPr lang="en-US" sz="1600" dirty="0"/>
              <a:t>------------------------------------------------------------------------------</a:t>
            </a:r>
          </a:p>
        </p:txBody>
      </p:sp>
      <p:sp>
        <p:nvSpPr>
          <p:cNvPr id="2" name="Title 1"/>
          <p:cNvSpPr>
            <a:spLocks noGrp="1"/>
          </p:cNvSpPr>
          <p:nvPr>
            <p:ph type="title"/>
          </p:nvPr>
        </p:nvSpPr>
        <p:spPr>
          <a:xfrm>
            <a:off x="1866900" y="450296"/>
            <a:ext cx="5410200" cy="792162"/>
          </a:xfrm>
        </p:spPr>
        <p:txBody>
          <a:bodyPr>
            <a:normAutofit fontScale="90000"/>
          </a:bodyPr>
          <a:lstStyle/>
          <a:p>
            <a:r>
              <a:rPr lang="en-US" dirty="0"/>
              <a:t>Contrast: p value when there is no correlation</a:t>
            </a:r>
          </a:p>
        </p:txBody>
      </p:sp>
      <p:sp>
        <p:nvSpPr>
          <p:cNvPr id="6" name="Rectangle 5"/>
          <p:cNvSpPr/>
          <p:nvPr/>
        </p:nvSpPr>
        <p:spPr>
          <a:xfrm>
            <a:off x="762000" y="4484373"/>
            <a:ext cx="7924800" cy="2416046"/>
          </a:xfrm>
          <a:prstGeom prst="rect">
            <a:avLst/>
          </a:prstGeom>
        </p:spPr>
        <p:txBody>
          <a:bodyPr wrap="square">
            <a:spAutoFit/>
          </a:bodyPr>
          <a:lstStyle/>
          <a:p>
            <a:r>
              <a:rPr lang="en-US" sz="2800" dirty="0"/>
              <a:t>The probability of finding a coefficient of -0.05 in this data when there is actually no relationship between travel time and the ID of the person recording the data is 22.7%</a:t>
            </a:r>
          </a:p>
          <a:p>
            <a:endParaRPr lang="en-US" sz="2100" dirty="0"/>
          </a:p>
          <a:p>
            <a:endParaRPr lang="en-US" dirty="0"/>
          </a:p>
        </p:txBody>
      </p:sp>
      <p:sp>
        <p:nvSpPr>
          <p:cNvPr id="3" name="Oval 2"/>
          <p:cNvSpPr/>
          <p:nvPr/>
        </p:nvSpPr>
        <p:spPr>
          <a:xfrm>
            <a:off x="4572000" y="2895600"/>
            <a:ext cx="1295400" cy="51945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21EC1AB-D944-460D-8F6D-8C8E7F82CDDA}"/>
              </a:ext>
            </a:extLst>
          </p:cNvPr>
          <p:cNvSpPr/>
          <p:nvPr/>
        </p:nvSpPr>
        <p:spPr>
          <a:xfrm>
            <a:off x="217227" y="1594302"/>
            <a:ext cx="8446827" cy="369332"/>
          </a:xfrm>
          <a:prstGeom prst="rect">
            <a:avLst/>
          </a:prstGeom>
        </p:spPr>
        <p:txBody>
          <a:bodyPr wrap="square">
            <a:spAutoFit/>
          </a:bodyPr>
          <a:lstStyle/>
          <a:p>
            <a:r>
              <a:rPr lang="en-US" dirty="0"/>
              <a:t>Relationship between the ID # of public works official recording the data and travel time. </a:t>
            </a:r>
          </a:p>
        </p:txBody>
      </p:sp>
    </p:spTree>
    <p:extLst>
      <p:ext uri="{BB962C8B-B14F-4D97-AF65-F5344CB8AC3E}">
        <p14:creationId xmlns:p14="http://schemas.microsoft.com/office/powerpoint/2010/main" val="355999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09600" y="87574"/>
            <a:ext cx="7342668" cy="1569660"/>
          </a:xfrm>
          <a:prstGeom prst="rect">
            <a:avLst/>
          </a:prstGeom>
        </p:spPr>
        <p:txBody>
          <a:bodyPr wrap="square">
            <a:spAutoFit/>
          </a:bodyPr>
          <a:lstStyle/>
          <a:p>
            <a:r>
              <a:rPr lang="en-US" sz="3200" dirty="0"/>
              <a:t>SIDEBAR: </a:t>
            </a:r>
          </a:p>
          <a:p>
            <a:r>
              <a:rPr lang="en-US" sz="3200" dirty="0"/>
              <a:t>By convention, cutoffs p-value is noted with *:</a:t>
            </a:r>
          </a:p>
        </p:txBody>
      </p:sp>
      <p:pic>
        <p:nvPicPr>
          <p:cNvPr id="3" name="Picture 2">
            <a:extLst>
              <a:ext uri="{FF2B5EF4-FFF2-40B4-BE49-F238E27FC236}">
                <a16:creationId xmlns:a16="http://schemas.microsoft.com/office/drawing/2014/main" id="{662CFEE6-6030-467E-80D8-E9541B495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1684530"/>
            <a:ext cx="6171428" cy="4431746"/>
          </a:xfrm>
          <a:prstGeom prst="rect">
            <a:avLst/>
          </a:prstGeom>
          <a:ln w="76200">
            <a:solidFill>
              <a:schemeClr val="bg2">
                <a:lumMod val="75000"/>
              </a:schemeClr>
            </a:solidFill>
          </a:ln>
        </p:spPr>
      </p:pic>
      <p:sp>
        <p:nvSpPr>
          <p:cNvPr id="10" name="TextBox 9">
            <a:extLst>
              <a:ext uri="{FF2B5EF4-FFF2-40B4-BE49-F238E27FC236}">
                <a16:creationId xmlns:a16="http://schemas.microsoft.com/office/drawing/2014/main" id="{A4152549-D964-4421-8081-9431493CBD1E}"/>
              </a:ext>
            </a:extLst>
          </p:cNvPr>
          <p:cNvSpPr txBox="1"/>
          <p:nvPr/>
        </p:nvSpPr>
        <p:spPr>
          <a:xfrm>
            <a:off x="305572" y="3563969"/>
            <a:ext cx="6096000" cy="830997"/>
          </a:xfrm>
          <a:prstGeom prst="rect">
            <a:avLst/>
          </a:prstGeom>
          <a:solidFill>
            <a:schemeClr val="bg2">
              <a:lumMod val="90000"/>
            </a:schemeClr>
          </a:solidFill>
        </p:spPr>
        <p:txBody>
          <a:bodyPr wrap="square" rtlCol="0">
            <a:spAutoFit/>
          </a:bodyPr>
          <a:lstStyle/>
          <a:p>
            <a:r>
              <a:rPr lang="en-US" sz="2400" dirty="0"/>
              <a:t>Hint: useful in any class where you need to read papers with empirical results. </a:t>
            </a:r>
          </a:p>
        </p:txBody>
      </p:sp>
      <p:sp>
        <p:nvSpPr>
          <p:cNvPr id="4" name="Arrow: Right 3">
            <a:extLst>
              <a:ext uri="{FF2B5EF4-FFF2-40B4-BE49-F238E27FC236}">
                <a16:creationId xmlns:a16="http://schemas.microsoft.com/office/drawing/2014/main" id="{3A41F09D-EF79-44DC-9653-36D12FAAE89C}"/>
              </a:ext>
            </a:extLst>
          </p:cNvPr>
          <p:cNvSpPr/>
          <p:nvPr/>
        </p:nvSpPr>
        <p:spPr>
          <a:xfrm>
            <a:off x="1095233" y="5890920"/>
            <a:ext cx="1114567" cy="6744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1217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0BF45-8998-4ED3-9904-839D85728657}"/>
              </a:ext>
            </a:extLst>
          </p:cNvPr>
          <p:cNvSpPr>
            <a:spLocks noGrp="1"/>
          </p:cNvSpPr>
          <p:nvPr>
            <p:ph type="title"/>
          </p:nvPr>
        </p:nvSpPr>
        <p:spPr/>
        <p:txBody>
          <a:bodyPr>
            <a:normAutofit fontScale="90000"/>
          </a:bodyPr>
          <a:lstStyle/>
          <a:p>
            <a:r>
              <a:rPr lang="en-US" dirty="0"/>
              <a:t>Allegheny County Jail, Pittsburgh, PA</a:t>
            </a:r>
          </a:p>
        </p:txBody>
      </p:sp>
      <p:pic>
        <p:nvPicPr>
          <p:cNvPr id="4" name="Picture 2" descr="Image result for allegheny county jail">
            <a:extLst>
              <a:ext uri="{FF2B5EF4-FFF2-40B4-BE49-F238E27FC236}">
                <a16:creationId xmlns:a16="http://schemas.microsoft.com/office/drawing/2014/main" id="{EBFD226D-608F-4228-9FDE-C08FA9F688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922" y="2226469"/>
            <a:ext cx="7082156" cy="303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2331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Looking at a graph and identifying the linear equation: y=</a:t>
            </a:r>
            <a:r>
              <a:rPr lang="en-US" dirty="0" err="1"/>
              <a:t>a+bx</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162625"/>
            <a:ext cx="44196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ED47F2BB-E8D7-460A-8C25-581032533250}"/>
              </a:ext>
            </a:extLst>
          </p:cNvPr>
          <p:cNvSpPr txBox="1"/>
          <p:nvPr/>
        </p:nvSpPr>
        <p:spPr>
          <a:xfrm>
            <a:off x="3945001" y="1700960"/>
            <a:ext cx="1253998" cy="461665"/>
          </a:xfrm>
          <a:prstGeom prst="rect">
            <a:avLst/>
          </a:prstGeom>
          <a:noFill/>
        </p:spPr>
        <p:txBody>
          <a:bodyPr wrap="none" rtlCol="0">
            <a:spAutoFit/>
          </a:bodyPr>
          <a:lstStyle/>
          <a:p>
            <a:r>
              <a:rPr lang="en-US" sz="2400" dirty="0"/>
              <a:t>Patience</a:t>
            </a:r>
          </a:p>
        </p:txBody>
      </p:sp>
      <p:sp>
        <p:nvSpPr>
          <p:cNvPr id="6" name="TextBox 5">
            <a:extLst>
              <a:ext uri="{FF2B5EF4-FFF2-40B4-BE49-F238E27FC236}">
                <a16:creationId xmlns:a16="http://schemas.microsoft.com/office/drawing/2014/main" id="{4B8DEFF0-29B9-4DE4-80F8-6EE2E3089931}"/>
              </a:ext>
            </a:extLst>
          </p:cNvPr>
          <p:cNvSpPr txBox="1"/>
          <p:nvPr/>
        </p:nvSpPr>
        <p:spPr>
          <a:xfrm>
            <a:off x="6934200" y="4141592"/>
            <a:ext cx="1484958" cy="461665"/>
          </a:xfrm>
          <a:prstGeom prst="rect">
            <a:avLst/>
          </a:prstGeom>
          <a:noFill/>
        </p:spPr>
        <p:txBody>
          <a:bodyPr wrap="none" rtlCol="0">
            <a:spAutoFit/>
          </a:bodyPr>
          <a:lstStyle/>
          <a:p>
            <a:r>
              <a:rPr lang="en-US" sz="2400" dirty="0"/>
              <a:t>Traffic jam</a:t>
            </a:r>
          </a:p>
        </p:txBody>
      </p:sp>
      <p:sp>
        <p:nvSpPr>
          <p:cNvPr id="7" name="TextBox 6">
            <a:extLst>
              <a:ext uri="{FF2B5EF4-FFF2-40B4-BE49-F238E27FC236}">
                <a16:creationId xmlns:a16="http://schemas.microsoft.com/office/drawing/2014/main" id="{711A4826-2C6E-4C57-B769-2B65B43C6D7C}"/>
              </a:ext>
            </a:extLst>
          </p:cNvPr>
          <p:cNvSpPr txBox="1"/>
          <p:nvPr/>
        </p:nvSpPr>
        <p:spPr>
          <a:xfrm>
            <a:off x="5198999" y="5562600"/>
            <a:ext cx="3722879" cy="461665"/>
          </a:xfrm>
          <a:prstGeom prst="rect">
            <a:avLst/>
          </a:prstGeom>
          <a:solidFill>
            <a:schemeClr val="bg2">
              <a:lumMod val="90000"/>
            </a:schemeClr>
          </a:solidFill>
        </p:spPr>
        <p:txBody>
          <a:bodyPr wrap="none" rtlCol="0">
            <a:spAutoFit/>
          </a:bodyPr>
          <a:lstStyle/>
          <a:p>
            <a:r>
              <a:rPr lang="en-US" sz="2400" dirty="0"/>
              <a:t>Patience = 3 – 3Traffic jam/4</a:t>
            </a:r>
          </a:p>
        </p:txBody>
      </p:sp>
    </p:spTree>
    <p:extLst>
      <p:ext uri="{BB962C8B-B14F-4D97-AF65-F5344CB8AC3E}">
        <p14:creationId xmlns:p14="http://schemas.microsoft.com/office/powerpoint/2010/main" val="36358538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Looking at a graph and identifying the linear equation </a:t>
            </a:r>
          </a:p>
        </p:txBody>
      </p:sp>
      <p:sp>
        <p:nvSpPr>
          <p:cNvPr id="3" name="Content Placeholder 2"/>
          <p:cNvSpPr>
            <a:spLocks noGrp="1"/>
          </p:cNvSpPr>
          <p:nvPr>
            <p:ph idx="1"/>
          </p:nvPr>
        </p:nvSpPr>
        <p:spPr>
          <a:xfrm>
            <a:off x="5181600" y="1981200"/>
            <a:ext cx="3581400" cy="4525963"/>
          </a:xfrm>
        </p:spPr>
        <p:txBody>
          <a:bodyPr>
            <a:noAutofit/>
          </a:bodyPr>
          <a:lstStyle/>
          <a:p>
            <a:r>
              <a:rPr lang="en-US" sz="1800" dirty="0"/>
              <a:t>Steps:</a:t>
            </a:r>
          </a:p>
          <a:p>
            <a:endParaRPr lang="en-US" sz="1800" dirty="0"/>
          </a:p>
          <a:p>
            <a:r>
              <a:rPr lang="en-US" sz="1800" dirty="0"/>
              <a:t>Linear equations take the form of y=</a:t>
            </a:r>
            <a:r>
              <a:rPr lang="en-US" sz="1800" dirty="0" err="1"/>
              <a:t>a+bx</a:t>
            </a:r>
            <a:r>
              <a:rPr lang="en-US" sz="1800" dirty="0"/>
              <a:t>. So:</a:t>
            </a:r>
          </a:p>
          <a:p>
            <a:r>
              <a:rPr lang="en-US" sz="1800" dirty="0"/>
              <a:t>Step 1: Identify the vertical intercept                 (0,3)   a=3</a:t>
            </a:r>
          </a:p>
          <a:p>
            <a:r>
              <a:rPr lang="en-US" sz="1800" dirty="0"/>
              <a:t>Step 2: Identify the horizontal intercept                (4,0) </a:t>
            </a:r>
          </a:p>
          <a:p>
            <a:r>
              <a:rPr lang="en-US" sz="1800" dirty="0"/>
              <a:t>Step 3: calculate the slope</a:t>
            </a:r>
          </a:p>
          <a:p>
            <a:r>
              <a:rPr lang="en-US" sz="1800" dirty="0"/>
              <a:t>increase in y/increase in x</a:t>
            </a:r>
          </a:p>
          <a:p>
            <a:pPr marL="0" indent="0">
              <a:buNone/>
            </a:pPr>
            <a:r>
              <a:rPr lang="en-US" sz="1800" dirty="0"/>
              <a:t>	 b  = -3/4</a:t>
            </a:r>
          </a:p>
          <a:p>
            <a:pPr marL="0" indent="0">
              <a:buNone/>
            </a:pPr>
            <a:r>
              <a:rPr lang="en-US" sz="1800" dirty="0"/>
              <a:t>        (or rise over run)</a:t>
            </a:r>
          </a:p>
          <a:p>
            <a:r>
              <a:rPr lang="en-US" sz="1800" dirty="0"/>
              <a:t>So, function is y=3-3x/4</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8800"/>
            <a:ext cx="44196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112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Autofit/>
          </a:bodyPr>
          <a:lstStyle/>
          <a:p>
            <a:r>
              <a:rPr lang="en-US" sz="3200" dirty="0"/>
              <a:t>How many additional businesses should be allowed along a busy highway </a:t>
            </a:r>
            <a:br>
              <a:rPr lang="en-US" sz="3200" dirty="0"/>
            </a:br>
            <a:r>
              <a:rPr lang="en-US" sz="3200" dirty="0"/>
              <a:t>to maximize citizens satisfaction?</a:t>
            </a:r>
            <a:br>
              <a:rPr lang="en-US" sz="3200" dirty="0"/>
            </a:br>
            <a:r>
              <a:rPr lang="en-US" sz="3200" dirty="0"/>
              <a:t> </a:t>
            </a:r>
            <a:br>
              <a:rPr lang="en-US" sz="3200" dirty="0"/>
            </a:br>
            <a:r>
              <a:rPr lang="en-US" sz="2400" dirty="0"/>
              <a:t>Breaking down the question into mathematical concepts </a:t>
            </a:r>
          </a:p>
        </p:txBody>
      </p:sp>
      <p:sp>
        <p:nvSpPr>
          <p:cNvPr id="3" name="Content Placeholder 2"/>
          <p:cNvSpPr>
            <a:spLocks noGrp="1"/>
          </p:cNvSpPr>
          <p:nvPr>
            <p:ph idx="1"/>
          </p:nvPr>
        </p:nvSpPr>
        <p:spPr>
          <a:xfrm>
            <a:off x="457200" y="2332037"/>
            <a:ext cx="8229600" cy="4525963"/>
          </a:xfrm>
        </p:spPr>
        <p:txBody>
          <a:bodyPr>
            <a:normAutofit/>
          </a:bodyPr>
          <a:lstStyle/>
          <a:p>
            <a:pPr marL="514350" indent="-514350">
              <a:buFont typeface="+mj-lt"/>
              <a:buAutoNum type="arabicPeriod"/>
            </a:pPr>
            <a:r>
              <a:rPr lang="en-US" sz="2400" dirty="0">
                <a:solidFill>
                  <a:schemeClr val="tx1">
                    <a:lumMod val="50000"/>
                    <a:lumOff val="50000"/>
                  </a:schemeClr>
                </a:solidFill>
              </a:rPr>
              <a:t>How long does it take to travel the highway? (random variable) 		On average 26.7 minutes.</a:t>
            </a:r>
          </a:p>
          <a:p>
            <a:pPr marL="514350" indent="-514350">
              <a:buFont typeface="+mj-lt"/>
              <a:buAutoNum type="arabicPeriod"/>
            </a:pPr>
            <a:r>
              <a:rPr lang="en-US" sz="2400" dirty="0">
                <a:solidFill>
                  <a:schemeClr val="tx1">
                    <a:lumMod val="50000"/>
                    <a:lumOff val="50000"/>
                  </a:schemeClr>
                </a:solidFill>
              </a:rPr>
              <a:t>How does the # of cars affect travel time? (correlation, linear regression, slope)  Travel time = 14.7+0.03 cars</a:t>
            </a:r>
          </a:p>
          <a:p>
            <a:pPr marL="514350" indent="-514350">
              <a:buFont typeface="+mj-lt"/>
              <a:buAutoNum type="arabicPeriod"/>
            </a:pPr>
            <a:r>
              <a:rPr lang="en-US" sz="2400" dirty="0"/>
              <a:t>Can adoption of a different traffic system reduce congestion? (simultaneous equations)</a:t>
            </a:r>
          </a:p>
          <a:p>
            <a:pPr marL="514350" indent="-514350">
              <a:buFont typeface="+mj-lt"/>
              <a:buAutoNum type="arabicPeriod"/>
            </a:pPr>
            <a:r>
              <a:rPr lang="en-US" sz="2400" dirty="0"/>
              <a:t>How does the # of businesses affect # of cars?(nonlinear equations)</a:t>
            </a:r>
          </a:p>
          <a:p>
            <a:pPr marL="514350" indent="-514350">
              <a:buFont typeface="+mj-lt"/>
              <a:buAutoNum type="arabicPeriod"/>
            </a:pPr>
            <a:r>
              <a:rPr lang="en-US" sz="2400" dirty="0"/>
              <a:t>What is the optimal # of business to have? (optimization, derivatives, chain rule) </a:t>
            </a:r>
          </a:p>
        </p:txBody>
      </p:sp>
    </p:spTree>
    <p:extLst>
      <p:ext uri="{BB962C8B-B14F-4D97-AF65-F5344CB8AC3E}">
        <p14:creationId xmlns:p14="http://schemas.microsoft.com/office/powerpoint/2010/main" val="20725143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239000" cy="4525963"/>
          </a:xfrm>
        </p:spPr>
        <p:txBody>
          <a:bodyPr/>
          <a:lstStyle/>
          <a:p>
            <a:pPr marL="0" indent="0">
              <a:buNone/>
            </a:pPr>
            <a:r>
              <a:rPr lang="en-US" dirty="0"/>
              <a:t>3. comparing two highways: should you adopt another traffic system?</a:t>
            </a:r>
          </a:p>
          <a:p>
            <a:endParaRPr lang="en-US" dirty="0"/>
          </a:p>
          <a:p>
            <a:endParaRPr lang="en-US" dirty="0"/>
          </a:p>
          <a:p>
            <a:pPr marL="0" indent="0">
              <a:buNone/>
            </a:pPr>
            <a:r>
              <a:rPr lang="en-US" dirty="0"/>
              <a:t>(simultaneous equations, or, systems of equations)</a:t>
            </a:r>
          </a:p>
        </p:txBody>
      </p:sp>
      <p:pic>
        <p:nvPicPr>
          <p:cNvPr id="6" name="Picture 8" descr="http://www.merchantcircle.com/corporate/newsletters/2010-06/img/mayor_s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219200"/>
            <a:ext cx="1428750" cy="1181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6541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3"/>
          </a:xfrm>
        </p:spPr>
        <p:txBody>
          <a:bodyPr>
            <a:normAutofit fontScale="92500" lnSpcReduction="20000"/>
          </a:bodyPr>
          <a:lstStyle/>
          <a:p>
            <a:r>
              <a:rPr lang="en-US" dirty="0"/>
              <a:t>Previously you learned that for Pittsburgh highways, </a:t>
            </a:r>
            <a:r>
              <a:rPr lang="en-US" dirty="0" err="1"/>
              <a:t>traveltime</a:t>
            </a:r>
            <a:r>
              <a:rPr lang="en-US" dirty="0"/>
              <a:t> = 14.7 + 0.03*cars.</a:t>
            </a:r>
          </a:p>
          <a:p>
            <a:endParaRPr lang="en-US" dirty="0"/>
          </a:p>
          <a:p>
            <a:r>
              <a:rPr lang="en-US" dirty="0"/>
              <a:t>A colleague suggested that in anticipation of congestion from the new businesses, you should consider a traffic system that has been adopted by Cleveland to reduce travelling time. There, </a:t>
            </a:r>
            <a:r>
              <a:rPr lang="en-US" dirty="0" err="1"/>
              <a:t>traveltime</a:t>
            </a:r>
            <a:r>
              <a:rPr lang="en-US" dirty="0"/>
              <a:t> = 8.7 + 0.05 cars. </a:t>
            </a:r>
          </a:p>
          <a:p>
            <a:pPr marL="0" indent="0">
              <a:buNone/>
            </a:pPr>
            <a:endParaRPr lang="en-US" dirty="0"/>
          </a:p>
          <a:p>
            <a:r>
              <a:rPr lang="en-US" dirty="0"/>
              <a:t>Should you do that? What is the maximum # of cars such that travelling with the Cleveland system is faster than the Pittsburgh system?</a:t>
            </a:r>
          </a:p>
          <a:p>
            <a:endParaRPr lang="en-US" dirty="0"/>
          </a:p>
        </p:txBody>
      </p:sp>
    </p:spTree>
    <p:extLst>
      <p:ext uri="{BB962C8B-B14F-4D97-AF65-F5344CB8AC3E}">
        <p14:creationId xmlns:p14="http://schemas.microsoft.com/office/powerpoint/2010/main" val="22942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556" y="622613"/>
            <a:ext cx="6420219" cy="6082973"/>
          </a:xfrm>
        </p:spPr>
        <p:txBody>
          <a:bodyPr>
            <a:normAutofit fontScale="77500" lnSpcReduction="20000"/>
          </a:bodyPr>
          <a:lstStyle/>
          <a:p>
            <a:r>
              <a:rPr lang="en-US" sz="3600" b="1" dirty="0">
                <a:solidFill>
                  <a:schemeClr val="accent1"/>
                </a:solidFill>
              </a:rPr>
              <a:t>Pittsburgh: </a:t>
            </a:r>
            <a:r>
              <a:rPr lang="en-US" sz="3600" dirty="0" err="1"/>
              <a:t>Traveltime</a:t>
            </a:r>
            <a:r>
              <a:rPr lang="en-US" sz="3600" dirty="0"/>
              <a:t> = 14.7 + 0.03 cars</a:t>
            </a:r>
          </a:p>
          <a:p>
            <a:r>
              <a:rPr lang="en-US" sz="3600" b="1" dirty="0">
                <a:solidFill>
                  <a:schemeClr val="accent6"/>
                </a:solidFill>
              </a:rPr>
              <a:t>Cleveland : </a:t>
            </a:r>
            <a:r>
              <a:rPr lang="en-US" sz="3600" dirty="0" err="1"/>
              <a:t>Traveltime</a:t>
            </a:r>
            <a:r>
              <a:rPr lang="en-US" sz="3600" dirty="0"/>
              <a:t> = 8.7 + 0.05 cars</a:t>
            </a:r>
          </a:p>
          <a:p>
            <a:r>
              <a:rPr lang="en-US" sz="3600" dirty="0"/>
              <a:t>The question asks for what is cars such that </a:t>
            </a:r>
            <a:r>
              <a:rPr lang="en-US" sz="3600" dirty="0" err="1"/>
              <a:t>traveltime</a:t>
            </a:r>
            <a:r>
              <a:rPr lang="en-US" sz="3600" dirty="0"/>
              <a:t> is equal to each other. </a:t>
            </a:r>
          </a:p>
          <a:p>
            <a:endParaRPr lang="en-US" sz="3600" dirty="0"/>
          </a:p>
          <a:p>
            <a:pPr marL="0" indent="0">
              <a:buNone/>
            </a:pPr>
            <a:r>
              <a:rPr lang="en-US" sz="3600" dirty="0" err="1"/>
              <a:t>Traveltime</a:t>
            </a:r>
            <a:r>
              <a:rPr lang="en-US" sz="3600" dirty="0"/>
              <a:t> = 8.7 + 0.05 cars</a:t>
            </a:r>
          </a:p>
          <a:p>
            <a:pPr marL="0" indent="0">
              <a:buNone/>
            </a:pPr>
            <a:r>
              <a:rPr lang="en-US" sz="3600" dirty="0"/>
              <a:t>14.7 + 0.03 cars = 8.7 + 0.05 cars</a:t>
            </a:r>
          </a:p>
          <a:p>
            <a:pPr marL="0" indent="0">
              <a:buNone/>
            </a:pPr>
            <a:r>
              <a:rPr lang="en-US" sz="3600" dirty="0"/>
              <a:t>6 = 0.02 cars. </a:t>
            </a:r>
          </a:p>
          <a:p>
            <a:pPr marL="0" indent="0">
              <a:buNone/>
            </a:pPr>
            <a:r>
              <a:rPr lang="en-US" sz="3600" dirty="0"/>
              <a:t>Cars = 300</a:t>
            </a:r>
          </a:p>
          <a:p>
            <a:r>
              <a:rPr lang="en-US" sz="3600" dirty="0"/>
              <a:t>What’s the average # of cars in the Pittsburgh highway of interest?</a:t>
            </a:r>
          </a:p>
          <a:p>
            <a:r>
              <a:rPr lang="en-US" sz="3600" dirty="0"/>
              <a:t>Which system is better? </a:t>
            </a:r>
          </a:p>
          <a:p>
            <a:endParaRPr lang="en-US" dirty="0"/>
          </a:p>
        </p:txBody>
      </p:sp>
      <p:cxnSp>
        <p:nvCxnSpPr>
          <p:cNvPr id="5" name="Straight Connector 4"/>
          <p:cNvCxnSpPr/>
          <p:nvPr/>
        </p:nvCxnSpPr>
        <p:spPr>
          <a:xfrm flipV="1">
            <a:off x="7162800" y="457200"/>
            <a:ext cx="1524000" cy="3810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162800" y="304800"/>
            <a:ext cx="1295400" cy="106680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7169888" y="381000"/>
            <a:ext cx="0"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169888" y="1600200"/>
            <a:ext cx="136451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687952" y="990600"/>
            <a:ext cx="551048" cy="461665"/>
          </a:xfrm>
          <a:prstGeom prst="rect">
            <a:avLst/>
          </a:prstGeom>
          <a:noFill/>
        </p:spPr>
        <p:txBody>
          <a:bodyPr wrap="none" rtlCol="0">
            <a:spAutoFit/>
          </a:bodyPr>
          <a:lstStyle/>
          <a:p>
            <a:r>
              <a:rPr lang="en-US" sz="1200" dirty="0"/>
              <a:t>Travel</a:t>
            </a:r>
          </a:p>
          <a:p>
            <a:r>
              <a:rPr lang="en-US" sz="1200" dirty="0"/>
              <a:t>time</a:t>
            </a:r>
          </a:p>
        </p:txBody>
      </p:sp>
      <p:sp>
        <p:nvSpPr>
          <p:cNvPr id="15" name="TextBox 14"/>
          <p:cNvSpPr txBox="1"/>
          <p:nvPr/>
        </p:nvSpPr>
        <p:spPr>
          <a:xfrm>
            <a:off x="7623544" y="1405647"/>
            <a:ext cx="1063256" cy="276999"/>
          </a:xfrm>
          <a:prstGeom prst="rect">
            <a:avLst/>
          </a:prstGeom>
          <a:noFill/>
        </p:spPr>
        <p:txBody>
          <a:bodyPr wrap="square" rtlCol="0">
            <a:spAutoFit/>
          </a:bodyPr>
          <a:lstStyle/>
          <a:p>
            <a:r>
              <a:rPr lang="en-US" sz="1200" dirty="0"/>
              <a:t>cars</a:t>
            </a:r>
          </a:p>
        </p:txBody>
      </p:sp>
    </p:spTree>
    <p:extLst>
      <p:ext uri="{BB962C8B-B14F-4D97-AF65-F5344CB8AC3E}">
        <p14:creationId xmlns:p14="http://schemas.microsoft.com/office/powerpoint/2010/main" val="16842772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Exercise 1</a:t>
            </a:r>
          </a:p>
        </p:txBody>
      </p:sp>
      <p:sp>
        <p:nvSpPr>
          <p:cNvPr id="3" name="Content Placeholder 2"/>
          <p:cNvSpPr>
            <a:spLocks noGrp="1"/>
          </p:cNvSpPr>
          <p:nvPr>
            <p:ph idx="1"/>
          </p:nvPr>
        </p:nvSpPr>
        <p:spPr/>
        <p:txBody>
          <a:bodyPr/>
          <a:lstStyle/>
          <a:p>
            <a:r>
              <a:rPr lang="en-US" dirty="0"/>
              <a:t>Questions?</a:t>
            </a:r>
          </a:p>
        </p:txBody>
      </p:sp>
    </p:spTree>
    <p:extLst>
      <p:ext uri="{BB962C8B-B14F-4D97-AF65-F5344CB8AC3E}">
        <p14:creationId xmlns:p14="http://schemas.microsoft.com/office/powerpoint/2010/main" val="34792793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9601200" cy="1143000"/>
          </a:xfrm>
        </p:spPr>
        <p:txBody>
          <a:bodyPr>
            <a:noAutofit/>
          </a:bodyPr>
          <a:lstStyle/>
          <a:p>
            <a:r>
              <a:rPr lang="en-US" sz="3200" dirty="0"/>
              <a:t>Schedule and people you will meet today</a:t>
            </a:r>
          </a:p>
        </p:txBody>
      </p:sp>
      <p:sp>
        <p:nvSpPr>
          <p:cNvPr id="3" name="Content Placeholder 2"/>
          <p:cNvSpPr>
            <a:spLocks noGrp="1"/>
          </p:cNvSpPr>
          <p:nvPr>
            <p:ph idx="1"/>
          </p:nvPr>
        </p:nvSpPr>
        <p:spPr>
          <a:xfrm>
            <a:off x="457200" y="1295400"/>
            <a:ext cx="8229600" cy="4525963"/>
          </a:xfrm>
        </p:spPr>
        <p:txBody>
          <a:bodyPr>
            <a:noAutofit/>
          </a:bodyPr>
          <a:lstStyle/>
          <a:p>
            <a:r>
              <a:rPr lang="en-US" sz="2400" dirty="0">
                <a:solidFill>
                  <a:schemeClr val="tx1">
                    <a:lumMod val="50000"/>
                    <a:lumOff val="50000"/>
                  </a:schemeClr>
                </a:solidFill>
              </a:rPr>
              <a:t>9:30-10:50 Intro, Lecture 1: Linear functions, Exercise 1</a:t>
            </a:r>
          </a:p>
          <a:p>
            <a:r>
              <a:rPr lang="en-US" sz="2400" dirty="0">
                <a:solidFill>
                  <a:schemeClr val="tx1">
                    <a:lumMod val="50000"/>
                    <a:lumOff val="50000"/>
                  </a:schemeClr>
                </a:solidFill>
              </a:rPr>
              <a:t>10:50-11:10 Meet your quant professors</a:t>
            </a:r>
          </a:p>
          <a:p>
            <a:r>
              <a:rPr lang="en-US" sz="2400" dirty="0">
                <a:solidFill>
                  <a:schemeClr val="tx1">
                    <a:lumMod val="50000"/>
                    <a:lumOff val="50000"/>
                  </a:schemeClr>
                </a:solidFill>
              </a:rPr>
              <a:t>11:10-11:20 Break</a:t>
            </a:r>
          </a:p>
          <a:p>
            <a:r>
              <a:rPr lang="en-US" sz="2400" dirty="0"/>
              <a:t>11:20-12:00 Lecture 2: Nonlinear functions and derivatives, Exercise 2</a:t>
            </a:r>
          </a:p>
          <a:p>
            <a:r>
              <a:rPr lang="en-US" sz="2400" dirty="0"/>
              <a:t>12:00-1:00 Lunch Break</a:t>
            </a:r>
          </a:p>
          <a:p>
            <a:r>
              <a:rPr lang="en-US" sz="2400" dirty="0"/>
              <a:t>1:00-1:15pm Amazing Analytics Race teams (TAs) </a:t>
            </a:r>
          </a:p>
          <a:p>
            <a:r>
              <a:rPr lang="en-US" sz="2400" dirty="0"/>
              <a:t>1:15-2:45 Lecture 3: Intro to Stats, Exercise 3</a:t>
            </a:r>
          </a:p>
          <a:p>
            <a:r>
              <a:rPr lang="en-US" sz="2400" dirty="0"/>
              <a:t>2:45-3:00pm Break </a:t>
            </a:r>
          </a:p>
          <a:p>
            <a:r>
              <a:rPr lang="en-US" sz="2400" dirty="0"/>
              <a:t>3:00pm-3:30pm Team exercise and alum Alex </a:t>
            </a:r>
            <a:r>
              <a:rPr lang="en-US" sz="2400" dirty="0" err="1"/>
              <a:t>Heit</a:t>
            </a:r>
            <a:endParaRPr lang="en-US" sz="2400" dirty="0"/>
          </a:p>
        </p:txBody>
      </p:sp>
      <p:pic>
        <p:nvPicPr>
          <p:cNvPr id="5" name="Picture 4">
            <a:extLst>
              <a:ext uri="{FF2B5EF4-FFF2-40B4-BE49-F238E27FC236}">
                <a16:creationId xmlns:a16="http://schemas.microsoft.com/office/drawing/2014/main" id="{61392818-D716-4A1E-96FB-414671E85E5A}"/>
              </a:ext>
            </a:extLst>
          </p:cNvPr>
          <p:cNvPicPr>
            <a:picLocks noChangeAspect="1"/>
          </p:cNvPicPr>
          <p:nvPr/>
        </p:nvPicPr>
        <p:blipFill rotWithShape="1">
          <a:blip r:embed="rId2">
            <a:extLst>
              <a:ext uri="{28A0092B-C50C-407E-A947-70E740481C1C}">
                <a14:useLocalDpi xmlns:a14="http://schemas.microsoft.com/office/drawing/2010/main" val="0"/>
              </a:ext>
            </a:extLst>
          </a:blip>
          <a:srcRect l="11284" r="19286" b="39841"/>
          <a:stretch/>
        </p:blipFill>
        <p:spPr>
          <a:xfrm>
            <a:off x="7315200" y="5173663"/>
            <a:ext cx="1371600" cy="1295400"/>
          </a:xfrm>
          <a:prstGeom prst="rect">
            <a:avLst/>
          </a:prstGeom>
        </p:spPr>
      </p:pic>
    </p:spTree>
    <p:extLst>
      <p:ext uri="{BB962C8B-B14F-4D97-AF65-F5344CB8AC3E}">
        <p14:creationId xmlns:p14="http://schemas.microsoft.com/office/powerpoint/2010/main" val="4158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Autofit/>
          </a:bodyPr>
          <a:lstStyle/>
          <a:p>
            <a:r>
              <a:rPr lang="en-US" sz="3200" dirty="0"/>
              <a:t>How many additional businesses should be allowed along a busy highway </a:t>
            </a:r>
            <a:br>
              <a:rPr lang="en-US" sz="3200" dirty="0"/>
            </a:br>
            <a:r>
              <a:rPr lang="en-US" sz="3200" dirty="0"/>
              <a:t>to maximize citizens satisfaction?</a:t>
            </a:r>
            <a:br>
              <a:rPr lang="en-US" sz="3200" dirty="0"/>
            </a:br>
            <a:r>
              <a:rPr lang="en-US" sz="3200" dirty="0"/>
              <a:t> </a:t>
            </a:r>
            <a:br>
              <a:rPr lang="en-US" sz="3200" dirty="0"/>
            </a:br>
            <a:r>
              <a:rPr lang="en-US" sz="2400" dirty="0"/>
              <a:t>Breaking down the question into mathematical concepts </a:t>
            </a:r>
          </a:p>
        </p:txBody>
      </p:sp>
      <p:sp>
        <p:nvSpPr>
          <p:cNvPr id="3" name="Content Placeholder 2"/>
          <p:cNvSpPr>
            <a:spLocks noGrp="1"/>
          </p:cNvSpPr>
          <p:nvPr>
            <p:ph idx="1"/>
          </p:nvPr>
        </p:nvSpPr>
        <p:spPr>
          <a:xfrm>
            <a:off x="457200" y="2332037"/>
            <a:ext cx="8229600" cy="4525963"/>
          </a:xfrm>
        </p:spPr>
        <p:txBody>
          <a:bodyPr>
            <a:normAutofit/>
          </a:bodyPr>
          <a:lstStyle/>
          <a:p>
            <a:pPr marL="514350" indent="-514350">
              <a:buFont typeface="+mj-lt"/>
              <a:buAutoNum type="arabicPeriod"/>
            </a:pPr>
            <a:r>
              <a:rPr lang="en-US" sz="2400" dirty="0">
                <a:solidFill>
                  <a:schemeClr val="tx1">
                    <a:lumMod val="50000"/>
                    <a:lumOff val="50000"/>
                  </a:schemeClr>
                </a:solidFill>
              </a:rPr>
              <a:t>How long does it take to travel the highway? (random variable) 		On average 26.7 minutes.</a:t>
            </a:r>
          </a:p>
          <a:p>
            <a:pPr marL="514350" indent="-514350">
              <a:buFont typeface="+mj-lt"/>
              <a:buAutoNum type="arabicPeriod"/>
            </a:pPr>
            <a:r>
              <a:rPr lang="en-US" sz="2400" dirty="0">
                <a:solidFill>
                  <a:schemeClr val="tx1">
                    <a:lumMod val="50000"/>
                    <a:lumOff val="50000"/>
                  </a:schemeClr>
                </a:solidFill>
              </a:rPr>
              <a:t>How does the # of cars affect travel time? (correlation, linear regression, slope)  Travel time = 14.7+0.03 cars</a:t>
            </a:r>
          </a:p>
          <a:p>
            <a:pPr marL="514350" indent="-514350">
              <a:buFont typeface="+mj-lt"/>
              <a:buAutoNum type="arabicPeriod"/>
            </a:pPr>
            <a:r>
              <a:rPr lang="en-US" sz="2400" dirty="0">
                <a:solidFill>
                  <a:schemeClr val="bg1">
                    <a:lumMod val="50000"/>
                  </a:schemeClr>
                </a:solidFill>
              </a:rPr>
              <a:t>Can adoption of a different traffic system reduce congestion? (simultaneous equations)		No.</a:t>
            </a:r>
          </a:p>
          <a:p>
            <a:pPr marL="514350" indent="-514350">
              <a:buFont typeface="+mj-lt"/>
              <a:buAutoNum type="arabicPeriod"/>
            </a:pPr>
            <a:r>
              <a:rPr lang="en-US" sz="2400" dirty="0"/>
              <a:t>How does the # of businesses affect # of cars?(nonlinear equations)</a:t>
            </a:r>
          </a:p>
          <a:p>
            <a:pPr marL="514350" indent="-514350">
              <a:buFont typeface="+mj-lt"/>
              <a:buAutoNum type="arabicPeriod"/>
            </a:pPr>
            <a:r>
              <a:rPr lang="en-US" sz="2400" dirty="0"/>
              <a:t>What is the optimal # of business to have? (optimization, derivatives) </a:t>
            </a:r>
          </a:p>
        </p:txBody>
      </p:sp>
    </p:spTree>
    <p:extLst>
      <p:ext uri="{BB962C8B-B14F-4D97-AF65-F5344CB8AC3E}">
        <p14:creationId xmlns:p14="http://schemas.microsoft.com/office/powerpoint/2010/main" val="41708217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Nonlinear function</a:t>
            </a:r>
          </a:p>
        </p:txBody>
      </p:sp>
      <p:sp>
        <p:nvSpPr>
          <p:cNvPr id="3" name="Content Placeholder 2"/>
          <p:cNvSpPr>
            <a:spLocks noGrp="1"/>
          </p:cNvSpPr>
          <p:nvPr>
            <p:ph idx="1"/>
          </p:nvPr>
        </p:nvSpPr>
        <p:spPr>
          <a:xfrm>
            <a:off x="457200" y="1447800"/>
            <a:ext cx="8229600" cy="4678363"/>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2600" dirty="0"/>
              <a:t>We will now use our other data set, “business.csv”</a:t>
            </a:r>
          </a:p>
          <a:p>
            <a:pPr marL="0" indent="0">
              <a:buNone/>
            </a:pPr>
            <a:r>
              <a:rPr lang="en-US" sz="2600" dirty="0"/>
              <a:t>This data set has the # of businesses on a highway and the # of commuter cars associated with these businesses.</a:t>
            </a:r>
          </a:p>
          <a:p>
            <a:pPr marL="0" indent="0">
              <a:buNone/>
            </a:pPr>
            <a:endParaRPr lang="en-US" dirty="0"/>
          </a:p>
        </p:txBody>
      </p:sp>
      <p:sp>
        <p:nvSpPr>
          <p:cNvPr id="4" name="AutoShape 4" descr="data:image/jpeg;base64,/9j/4AAQSkZJRgABAQAAAQABAAD/2wCEAAkGBhQSERQSExQWFBQWFxYYGBcUGBUVGBgYGRUVFxQYFhUXHCYfGBojGhgUHy8hIycpLSwuFR4yNTAqNSYrLCkBCQoKDgwOGg8PGikkHyUvNC8uLywsLCwpLCwsLSwsLCwsLCwsLSwqKiwsKSwsKiwsLyksNSovKSwpKSwpLCksLv/AABEIAM4A9QMBIgACEQEDEQH/xAAcAAEAAgMBAQEAAAAAAAAAAAAABgcEBQgDAQL/xABHEAABAwICBgUHCAkEAgMAAAABAAIDBBEGIQUHEjFBURMiYXGBMkJSkZKhsRQjU2JywdHTCBgzQ2NzgqKyo8Lh8CTxFTTS/8QAGwEBAAIDAQEAAAAAAAAAAAAAAAMEAQIFBgf/xAAwEQACAgEDAQYFAwUBAAAAAAAAAQIDEQQSMSEFE0FRYfAicZGxwRTR8SMyoaLhgf/aAAwDAQACEQMRAD8AvFERAEREAREQBERAEREARFjS6Sja4tL27QFy0G7gOZaMwsNpcmUm+iMlFENN6w2QPMbYnPcLZuIa3MXFrXPuUen1mVLsmMibyyc4+91vcqk9bTB4yTrT2PwLQRRUaYmZDtPfd7WFziGtGYBJsLcN3goho7FldLI2Ns5u48WRmw4nyeAWJ62EGlh9ffmb/pJ+aLZRR46XlDTmCQDa4GZtle1lGqTWlIP2kLXdrHFvudf4reWrrjjd0NXprEWMi1GiMSxzxiQBzAb5PA4GxzBItdbZrwcwbjsU8ZxmsxZBKEo8o+oiLc1CIiAIiIAiIgCIiAIiIAiIgCIiAIiIAiL4TZAfVpsQYqhpB1yXPIu1jd57SdzR3+9fqt0tfqsyHpfgoBjOIulhAzLgQO0lw/FUdTqXCL2clyrTZ6zN9onEs9UXyOtHEOq1jOJ3kucczYWGVhnuXjo6H/yKl/N0bfVGCfiFl0FGIo2xjzRv5neT4m6/cEOyXn0nX/ta3/aquJPG55ZejFRWEiH4zitOHekwe4uH4LwwtQdJOCfJZ1j3+aPXn4LZ44i/ZO+03/Ej71scLUHRwAnypOse7zR6s/FVO7ze/qbGRiCXZppTzbb2iG/etfhLRexH0rh1n7uxnD17+6y2mlKLpmtjPkl7S77Lbm3iQB4rMAVrZme5+ACrB0J29gb9rZA7b2Cs9Q7RNBtV8nKN73eO0dn3m/godRDc4oEro6YRxtYNzWgerefXmtPinSMsHRPie5hu7yTvybvG4jvW+UZxx5EX2nfAKW74a3gNZN1hbHzpniKZl3WPzjMhkPObw7xz3KaskBFwbjsVZYMoLMdKd7jsjuG/1n/FSqmqnMN2nvHAqxpr57Fv6lSzTJ9Y9CSosajrmyDLI8R+HMLJXRTTWUc+UXF4YREWTAREQBERAEREAREQBERAEREB8c6wudy0WkNIF5sMm/HvXppSu2jsN8kb+0/gtcqdtufhR0dPRj4pchYk1AHTMlPmNcB3utn4C/rWWirNZ5LYREWQa7TejOnbG3gJGk/Zs7a/DxWxARFqkk8gIiLYBYVBQbD5n8ZH38A0W95cs1FhrICj2MYS9sLRmTJYd5GSkK8ZqYOcxx8wkjvLS37ytLI7o4B9pKYRsawbmgD/AJ8d/ivVEW66A/THkG4NiFvdH14kFjk4e/tC0C/UchaQRkQpa7HBkVtSsXqSlFj0VWJG348R2rIV9NNZRyZJxeGERFkwEREAREQBERAEREAWDpWs2G7I8p3uHErNc6wuVG6qfbcXeru4KG6e1YRZ09e+WXwjxREVE6YREQBR7GGNoNHRh0t3SOvsRNttOtvJJ8lvafAFSFcyY40y6qrp5XG423MYOTGEtYB4C/eSpaob31IL7e7j05JZU69KsuuyGBreAcJHnxdtj4BSrB+uGKpe2GpYIJHWDXA3jcTuBvmwk7r3HaF46h9XlPPC+uqY2ynbLImPAcwbIBc8tOTjc2F92yTxFrVxJgOjrYXRSwMFxZr2Na17DwLHAXFuW48QVadMWuCjHUTTzkxVqMUYnhoIDNMexrB5T3cGt+88Pj+cIzyOpWsmO1LC+WCR3pOgkdEXeIaD4rVR4XZpPTMgqBt09DFFaI32XyzXeC7mLNzHHZbfK4NWFeZbWXrLdte5eJWWldc1dI4mIsgbwa1jXm3a6QG57gO5ZuHtdtQx4FU1s0Z3uY0MkHaNmzXdxA7wug63CVHLF0L6aF0drbPRsAH2bAFp7RYrlbWHhcaP0hNTNJLGkOYTv2HtDmg8yL7N+OzdW+7jjGDn99POcnRmjtIRzxMmicHxvG01w4j7iDcEcCCshVbqI0m50NTATdsbmPb2bYcHAdl2A+JVpKjOO2WDqVz3xUgiItTcIiID3o6oxuB4cR2KRtdcXG4qKrc6GqbgsPDMd3/v4qxRPD2sp6qvK3o2SIiuHPCIiAIiIAiIgCIiAwNLz7LLcXZeHH7vWtGs7TEt5LeiLevM/csFULpZkdXTx2wQREUROEWJNpNrJmRP6pkB6Mnc9w8pl+D7ZgcRe242y0GQuaMe6DdS188bh1XPdIw82PJc0juzae1pXS60mKcIU+kIwyZpu2+xI2wewnfY8Qcrg5eOalqnsfUgvq7yPTkr/UprQhomPo6t2xE55fHLYkNcQA5r7ZgGwINsiTdWdiPXDo+mhL2TsqZLdSKA7Zc7gHOFwwX3k58gTkqmqdQ8wd83UxFvN7Xtd6htD3qVYQ1SwUb2zSu+UTNN23bssYeBDbm7hwJPgDmrLuikUo6ebeGiR4QopI6RnT/tpC+aXhaSZ7pHC3C21bwWBpDT3/xWkPlkjXGkqmMincwbRiljLuhkIG9pa5zbDkeNgZQvKrpGSsdHI0PY4Wc1wuCORCqxsxLcX51KUNp+q3WxouOLpflkTxa4bGduQ8h0YzB77dtlzPjbE50hWzVRbsh5Aa3fssaA1gPbYAntJVo6V1G073F0M0kIPmkCVo7GkkOt3krMw9qbpKd4klc6pcMwHgNjvwJjF9rxJHYrXfxwUf0084PxqYw46npHzyDZdUFrmg7+jaDsG3aXOPdY8VYKIqUpbnk6MIqEVFAm2Z3ICotJpkVtYaSE3hgIdUvG5zgepTtPG7hd/Ywt4lSlGsGVLPAREWDIXtST7Dw7193FeKInh5MNZWGStFjaPl2o2nst6slkrpp5WTiyW1tBERZMBERAEREARF41k2xG9/otcfUCUBH6p13uP1j8V5KHYExl0wbTTu+dsBE9x/aDhG4+n6J47t9rzIhVNVp50WOMv5OnpdRC+tSj/B8REVYsmuxBoNlXA+B9xtWLXDymPGbHtPMH7xxUIw3rGfTzOoNKHYljOy2c+S8eaZDwuLEP3EHO2ZNkKF6ysCCvh6SMD5TEDscNtu8xk+stJ3E8iVJBr+2RFYpL4o8/cmbXXFxmCvq55wnrHqtHO6J4MkLSQYZLgssbEMcc2EHhmN+SuXDWPaSuAEUgbJxiks1/gL2f/ST4JOpxMV3xn8yQrBOlQ2o6B42C4AxOJ6sth12jLJ7d+zxabjc62cvCtoY5mGOVge08HcxuIO8EbwRmOCjXqSvPge68aytZEwySPaxjd7nGwHjz7OK1w0FI3JlZUNbycIJSO58kRef6iV6UuHo2vEry+eVvkyTu2y3+W0AMjPaxoKzhGMvyMugrOlYH7D2A3sJBsuIvk4tvdtxnY2PMBZCLU4gxVTUTdqolDTa4YOs932WDM9+7tTGX0MtpLqbYlVTj/WeXn5Fo9xc952HSszzJtsQkbyTltDw5qLY21qTVodDEDBTnItB67x/EcOH1RlzupFqbwQbjSEzchcQNPE7nS+GYb4ngFOq1BbpFSVrseyH1J9gfC4oKRkORkPXlcOMhtex5AWaO6/Fb9EUDeXlluKUVhBERYMhEWhxLiQQDo4yDKfHYHM9vIePfmMXJ4RrOagssmGHq9rzLEDd0ZaXdm0DYd/VK3KrPVRUHp52k32mNcb8SHHP+5WYujFbVg5E5bpNhERbGgREQBERAFhaaH/jTfypP8HLNXjWxbUb2+k1w9YIWU8A5hfGWmxyI/wCghWtgXFwrAKeZ1qlo6rzumAG4/wAQD1jPmq/qKYPbY5EbjyWrBdG4EEtc0ggg2IIzBBHruu1/T11W2XK95+Ryk7NHZujwXzJGWmxFivysDAuMmaQj6GewqWDfkOkaPPb282+O7du6rRjmZ+U3mPvC8zfpp0ycWem0+rhdFNGGiIqxbK61m6tvlQNVTNAqAOuwZdKBxH8QD199r0e5paSCCHA2IORBHwK61UJx3qyirryx2iqbeV5snISAcfrDPnfK1iq3HSRTv0+74olUaF1n19NYCbpWDzZh0g7to9YDucpfQ6+jYCalBPExSFv9rmn4qtdNaBnpJDFPG6N3C+5w5tcMnDtC16sOuEuuCqrbIdMl2jXtS/QT/wCn/wDpYlXr6YP2VI49skgb7mtPxVOote5gbfqbPMnGmNcFfOCGObTt/gts723EuHhZQuedz3Fz3FzjmXOJJJ5knMrzU+wJqrlqy2aoBip9+eT5B9QHc36x8L8N/hgiP47XjkxdXGAHV8vSSAtpoz1ju2z9G0/E8B2kLoKKINaGtAa1oAAAsAALAAcAAvOiomQxtijaGMYLNa3IAL2VKybmzp1VKtBERRkoRYukNKRwN2pHAchvce4cVCdNYskmuxl44+XnOH1jwHYPepIVuRFZdGHPJusQYuDLxwkOfuL94b3cz7h2qEveSSSSScyTmSeJJXxFdhBQXQ5llkrHlk11U/8A2pf5J/zYrTVY6p4rzzu5RtHtOv8A7VZy3IwiIgCIiAIiIAiIgKC0vS9FPLH6Ej2+Acbe6y1tXS7Y7RuP3FTHWTQdHWudbKVrX+IGw7/EHxUVW9dkq5bo8mk4Ka2yNPT1D4ZGvYSx7DcEZEEK9sCY2ZXxWdZtQwddnMbttn1Ty4E25E0xWUm0Ljyvj2LD0dpGSnlbLE4skYbg/EEcQdxC7TUNZXldJL39Dlpy0s8Ph+/qXziuhma3p6YB5aOvCR5Y4mMjMPHLMHlffFtG46p5bB5MTj6fk+2MvXZS3BuL46+HaFmytsJI/RPMc2ngfDeFEtY+AvKq6dvMyxt98jRz5jx5ry2ronW20uOUe37Iv02oxRf0z/bJfZ+HyfPh8pBHIHDaaQ4HiCCPWF+lSdLXSRG8b3MPNpIv6t6k2jcd1FrOLXkb9ptj33bZU6p949vidTtHsqejh3qe6Pj06r5ryJ5pLRUVRGY5o2yMPmvF/EcQe0ZqvNNajYHkuppnw/UeOkZ3A3DgO/aUghx8PPhP9Lr+4gfFZkeOIDvEje9oPwcrajZDg89KdNnJVs2o2tB6slO4c9qRvuLFk0OomoJ+dqIWD6gfIfUQ0e9WgMY03pn2H/gvpxfTfSH2H/gtt9vl/g07ujz/AMmnw3qro6Qh5aZ5R58tiAebYx1R43I5qYrRPxrTjcXnuafvssSbHsfmxPP2i1vwuo3CyXJKrKoLCaJQig1RjqY+QxjPW4+/L3LUVmmppfLkcRyvYey2wWyok+TSWqiuOpP6/EEEPlPBPot6zvUN3jZRnSWOHuuIm9GPSNnO8BuHvUZRTxpiirPUzlx0P3LM5xLnEucd5JJPrK/CIpiuEREBZmqaltFPJ6T2tH9Dbn/NTxaDA2j+hoYQd7h0h/rO0P7dkeC36AIiIAiIgCIiAIiICGa0NFdJTNmAzhdn9h1g737B9aqpdB1NO2RjmOF2uBaRzBFiqI0xox1PPJC7ex1r8xva7xFigMNYlbR7XWG/4/8AKy0UtVsqpbokdlasjtZr9CaalpJmzQus5vA7nDi1w4tP4HeAugML4niroBLHkRk9h8pjuR5jkeI8QKBrqO/Wbv4jn2r1w1iOWinE0R7HMPkvbxafuPA+o9eyuGrr3w599GcyE5aae2XHvqTfWNgLoi6qp2/NE3kY392fTaPQPEcO7dXgJacl0XoPTcVbAJYztNcLOabXafOY8c8/G99xVWawsCfJXGeEXp3HMD9048PsE7jw3cr+P1elcG5RXz9D6p2B22r4rTah5fg34ryfr9/nzF4Jw4dvEL1WqY8tN+K2MMwcLjxHJT6XU94tsufucntzsZ6SXfUr+m/9X+3l9PLPoiIrp5gIiIAiIgCIiAIiIAs7QejDUVEUI89wB7GjN59kFYKsfVboOzX1Thm67I78geu4d5AH9JQFgMYAABkBkB2L6iIAiIgCIiAIiIAiIgChWsnDfSxCojF3xDrAb3R7z4tNz3FymqEIDndFKsdYSNLJ0sY+YecreY4+Yezl6uGcVQBa+uo7dZviPvC2CKei+VMtyIralbHDPmEMWSUE3SN60brCSO+Tm9nJwzsfDcSr6oK6GsgD2ESRSNIIIvcHJzXNO47wQVznW0ez1hu4jl/wt3gfGj6CXO7oHkdIz3bbPrD3jLkR1L6Y6mHeV8++nzOfTdLTz2T499TYY8wQaN+2y5p3nqnfsH0HHlyP3qJxyFpuuj/mauDzZYZW94c0+8H3gjgQqTxpg59FLbN0Lj828/4P5OHvHiB43U6d1PfH+D6z2L2vDW1/ptRhyx48SX7+fnz5mujkDhcL9LWQzFp+IWxY8EXCuabUK1YfJ5rtrseWhnvh1rfHp6P8H6REVs4AREQBERAERfqKIucGtBc5xAAGZJOQACAztA6GfVTshZxzc70Wjynfh2kK8qSkbExsbBZrAGgcgBYLSYMwuKOHrWMz7F55cmA8h7yT2KQoAiIgCIiAIiIAiJdAF+ZJQ0EuIAG8k2A7yVT+sPXy2BzqfR4bLIMnTu60bTxEY/eH63k5ecqR01iWprH7dTPJMb367iWj7LPJaOwAIDreTGlC02dW0oPIzwj/AHLModN0837GeKX+XIx/+JK4pX0OtuQHbdZRslY6ORocxwsQeX3d6p7FuEn0b7i7oXHqP5fVfyd8fWBV+gNaOkaMjo6l7mD93MelZbkA+5aPskK1sN6+qSqZ0GkYhCXCxcAZIXd48pmf2rb7hARlFLMQ4JLG/KKRwnpnDaBYQ8tHMEeW3tHjzUTQAhaqspNk3Hk/DsW1Xxzbix3KzptQ6ZZ8PEgvpVsceJs9X+O3UMnRyEupnnrDeYyfPaOXMcd+/fdFdQw1cBY+0kUjQQQb3Bza5rhx3EFc3VdLsHsO78Cppq5x+aVwp5zenceq4/unHj9gneOG/mr+q00b497X1/P/AEqaXUzomoyeMcPyZqcWYVkopujd1mm5jfwe3l2OGVx+IvpqefZPZxXRGnNCRVkBikF2uza4Wu0+a5p5/G/IqiMR4dko5jFIM97XDc9vBw+8cF46+mVEt8OPsfXOyu0qu06Xp9Qlux1XmvNe+j6r0NdcXG5fVrqao2T2f9zWwBXRovVsfU8d2t2VPQW45g+H+H6/c+oiKwcYIiytG6LkqHiOJhe48twHNx3AdpQGPHGXENaCSTYAC5JO4ADeVauB8EimAnmAM5GQ3iMHh9o8Tw3DjeNT6a0foIXnkFRW2/ZxWcWXG4XyjH1nZkbhwVc4q16V9US2F3ySLlEbyEfWmIvf7OygOj9JaagpxtTzRQjnK9rPVtEXUbqdb+imGxrGH7LZXj1sYQuUqipdI4ve5z3He5xLie8nMryQHXFBrU0XMbMrYgT9IXRe+UNUohna9oc1wc0i4LSCCOYIyK4fW6w1jGroH7dNM6PPNm+N32oz1T37+RCA7JRQDVrrZh0mOikAhqgLmO/VkAGboiczzLTmO0XKn6AIiIAqR15azi0u0bSvsbWqHt32I/Yg93ld4b6QVlawsWDR1BLU5bdtiIHzpXZMy4gZuI5NK5EqKh0j3PeS5ziXOccyXE3cSeJJJKA80REAREQBERASPB+PqvRr9qCTqE3dE+7o397eB+sLHtVyaD0ho/TjSYj8krbXfEbEO5uaMg8drbEcRz54XrTVL43tkjc5j2kFrmktc0jcQRmCgLt01hSopbmSMlnps6zPWPJ8QFqFoMTa4KutoI6OSwId87K3IzNbbow5oybnmbbyG7swYzRYnnjyD9ocn9b37x60BYb2Aix3Famppiw9nA/94rW0uO2/vIyO1hB9xt8VMdBaGl0hTmanidJGHFhPVaQ4BpNgTfc4Zi6uaXUumWHwVtRQrV05JHq01g9EW0lS75s5RSO8w8GOPoHgeG7dusfE2Go62ExPycM2PG9juY5jmOPqIoqowVWtJHyWY9rY3OHuBVm6t9N1YaKWrgnAaPm5XxyAWHmPcRlYbie7lefW6euxb4YeeV+TTQ6q2ia5TXDKv01oaSmmdDK2z2+pw4OaeLT/AN4gY9LU7OR3fBXxi/CTK6LZNmytuY38jyPNp4jxXPWJ5zQzup5mEStDSQ0gizgHDrX5FeVlp7KrM19ffifUae1tFr9I4atqL8V+Y++n33i/UbC4hoBJcQABmSSbAAcSTwUDkxlIARG0NHM9Yju4e5aifSkr3B7pHFzSC03I2SNxbbyT3Lqxbay1hngL4QhY41y3R8Hxn/xl/wBBgEsjNRXSCmgYNp1yNq3adzPeeFlCsXa4Q1jqTRLfk8G509iJpOFwTmwdp627ydyiOL9YlXpIRtqH9SNrQGM6rS4CzpHDi859gvYWUZWxCfp7ySSTcnMk5kniSV+URAEREAREQHtR1b4ntkjcWPYQ5rmmxaQbgg811Vqtx83SlJtOsKiKzZmjnY7MjR6LrHuIcOAJ5PUp1bYvOjq+KYk9E47Ew5xuIubc2mzh9m3FAddIvjHggEG4OYI3EdiIDnj9IfE3S1kdG09WnbtPH8SQA59zNj23KpFscRaXdVVU9S7fLI99jwBcS1vgLDwWuQBERAEREAREQBfQL5BfFaGoXB7KusdUy2LKXYcGHzpHbXRk9jdlzu8N7UBAdP4fmopugnbsyBsbiOQexrwO8Xse0Fa1XL+knooNqKSoG+SN8ZH8pzXA/wCqR4BU0gC6w1QaENLomma4WfIDM4fzDtN/s2FQmqbBTdJVwZIR0UQ6WRud3tDgAwd5IB7L8V1a0WyCA+2REQBc/wD6R2gC2pgrAOpIzonHk9hJbfva7/TK6AWmxfhaLSFJJSy5Bwu1wFyx4zY8dx4cQSOKA41RWe/9H2vBI6alyJ8+b8pfP1fq/wClpfbm/JQEPfg6YaObpEC8JmdEcs22Ddl5+qXF7ewtHpLQrr3D2DI4tFR6OmDXs6HYlAvYufd0haSAfLcSDYHcVStZ+j3WiR4ZNTFgcdkudK1xbfqlwERANrXAJQFWIrO/V+r/AKWl9ub8lP1fq/6Wl9ub8lAViis79X6v+lpfbm/JT9X6v+lpfbm/JQFYorO/V+r/AKWl9ub8lP1fq/6Wl9ub8lAViis79X6v+lpfbm/JT9X6v+lpfbm/JQFsalcS/K9FxBxvJTnoHdzQDGfYLR3tKKI4HwFpbRYmEMlGRLsX2pJstjbtb5n63uCI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6" name="Picture 8" descr="http://www.merchantcircle.com/corporate/newsletters/2010-06/img/mayor_s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667000"/>
            <a:ext cx="1428750" cy="118110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1143000" y="2286000"/>
            <a:ext cx="3352800" cy="1447800"/>
          </a:xfrm>
          <a:prstGeom prst="wedgeRoundRectCallout">
            <a:avLst>
              <a:gd name="adj1" fmla="val 72491"/>
              <a:gd name="adj2" fmla="val 2006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what would new businesses do to highway congestion?</a:t>
            </a:r>
          </a:p>
        </p:txBody>
      </p:sp>
    </p:spTree>
    <p:extLst>
      <p:ext uri="{BB962C8B-B14F-4D97-AF65-F5344CB8AC3E}">
        <p14:creationId xmlns:p14="http://schemas.microsoft.com/office/powerpoint/2010/main" val="1909576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e chart showing the number of people locked up on a given day in the United States by facility type and the underlying offense using the newest data available in March 2016.">
            <a:extLst>
              <a:ext uri="{FF2B5EF4-FFF2-40B4-BE49-F238E27FC236}">
                <a16:creationId xmlns:a16="http://schemas.microsoft.com/office/drawing/2014/main" id="{0685A833-3C52-4AE1-AE2F-5DB6DAD278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33" r="26255" b="-1855"/>
          <a:stretch/>
        </p:blipFill>
        <p:spPr bwMode="auto">
          <a:xfrm>
            <a:off x="1659117" y="1042717"/>
            <a:ext cx="5644640" cy="50817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957A488-FF65-46F1-87E2-80D740D7F61C}"/>
              </a:ext>
            </a:extLst>
          </p:cNvPr>
          <p:cNvSpPr txBox="1"/>
          <p:nvPr/>
        </p:nvSpPr>
        <p:spPr>
          <a:xfrm>
            <a:off x="7586221" y="1931905"/>
            <a:ext cx="827202" cy="300082"/>
          </a:xfrm>
          <a:prstGeom prst="rect">
            <a:avLst/>
          </a:prstGeom>
          <a:noFill/>
        </p:spPr>
        <p:txBody>
          <a:bodyPr wrap="square" rtlCol="0">
            <a:spAutoFit/>
          </a:bodyPr>
          <a:lstStyle/>
          <a:p>
            <a:endParaRPr lang="en-US" sz="1350" dirty="0"/>
          </a:p>
        </p:txBody>
      </p:sp>
      <p:sp>
        <p:nvSpPr>
          <p:cNvPr id="7" name="Oval 6">
            <a:extLst>
              <a:ext uri="{FF2B5EF4-FFF2-40B4-BE49-F238E27FC236}">
                <a16:creationId xmlns:a16="http://schemas.microsoft.com/office/drawing/2014/main" id="{2E1E28AB-CE19-4294-9A28-F30C2EB99262}"/>
              </a:ext>
            </a:extLst>
          </p:cNvPr>
          <p:cNvSpPr/>
          <p:nvPr/>
        </p:nvSpPr>
        <p:spPr>
          <a:xfrm>
            <a:off x="4550789" y="1571331"/>
            <a:ext cx="772998" cy="70701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5F7A9630-D336-4B9B-A8C1-477C1050D2A9}"/>
              </a:ext>
            </a:extLst>
          </p:cNvPr>
          <p:cNvSpPr txBox="1"/>
          <p:nvPr/>
        </p:nvSpPr>
        <p:spPr>
          <a:xfrm>
            <a:off x="7369596" y="1654907"/>
            <a:ext cx="1354911" cy="1962076"/>
          </a:xfrm>
          <a:prstGeom prst="rect">
            <a:avLst/>
          </a:prstGeom>
          <a:noFill/>
        </p:spPr>
        <p:txBody>
          <a:bodyPr wrap="square" rtlCol="0">
            <a:spAutoFit/>
          </a:bodyPr>
          <a:lstStyle/>
          <a:p>
            <a:r>
              <a:rPr lang="en-US" sz="1350" b="1" dirty="0"/>
              <a:t>Jail churn</a:t>
            </a:r>
          </a:p>
          <a:p>
            <a:r>
              <a:rPr lang="en-US" sz="1350" dirty="0"/>
              <a:t>Most people in jail has not been convicted.</a:t>
            </a:r>
          </a:p>
          <a:p>
            <a:r>
              <a:rPr lang="en-US" sz="1350" dirty="0"/>
              <a:t>The median stay was 10 days, and the mean stay was 58.3 days. </a:t>
            </a:r>
          </a:p>
        </p:txBody>
      </p:sp>
      <p:cxnSp>
        <p:nvCxnSpPr>
          <p:cNvPr id="10" name="Straight Arrow Connector 9">
            <a:extLst>
              <a:ext uri="{FF2B5EF4-FFF2-40B4-BE49-F238E27FC236}">
                <a16:creationId xmlns:a16="http://schemas.microsoft.com/office/drawing/2014/main" id="{6AFEA379-E84F-42C2-87EC-CA87F37DB3E1}"/>
              </a:ext>
            </a:extLst>
          </p:cNvPr>
          <p:cNvCxnSpPr/>
          <p:nvPr/>
        </p:nvCxnSpPr>
        <p:spPr>
          <a:xfrm flipH="1">
            <a:off x="6348953" y="1807604"/>
            <a:ext cx="987061"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18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marL="0" indent="0">
              <a:buNone/>
            </a:pPr>
            <a:endParaRPr lang="en-US" dirty="0"/>
          </a:p>
          <a:p>
            <a:pPr marL="0" indent="0">
              <a:buNone/>
            </a:pPr>
            <a:r>
              <a:rPr lang="en-US" dirty="0"/>
              <a:t>clear		(you must clear out the old data)</a:t>
            </a:r>
          </a:p>
          <a:p>
            <a:pPr marL="0" indent="0">
              <a:buNone/>
            </a:pPr>
            <a:r>
              <a:rPr lang="en-US" dirty="0"/>
              <a:t>Load new Business.csv</a:t>
            </a:r>
          </a:p>
          <a:p>
            <a:pPr marL="0" indent="0">
              <a:buNone/>
            </a:pPr>
            <a:r>
              <a:rPr lang="en-US" dirty="0"/>
              <a:t>Look in data editor</a:t>
            </a:r>
          </a:p>
          <a:p>
            <a:pPr marL="0" indent="0">
              <a:buNone/>
            </a:pPr>
            <a:endParaRPr lang="en-US" dirty="0"/>
          </a:p>
          <a:p>
            <a:pPr marL="0" indent="0">
              <a:buNone/>
            </a:pPr>
            <a:r>
              <a:rPr lang="en-US" dirty="0"/>
              <a:t>What relationship are we trying to figure out?</a:t>
            </a:r>
          </a:p>
          <a:p>
            <a:pPr marL="0" indent="0">
              <a:buNone/>
            </a:pPr>
            <a:endParaRPr lang="en-US" dirty="0"/>
          </a:p>
          <a:p>
            <a:pPr marL="0" indent="0">
              <a:buNone/>
            </a:pPr>
            <a:r>
              <a:rPr lang="en-US" dirty="0"/>
              <a:t>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886632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1196292"/>
            <a:ext cx="5257800" cy="525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638800" y="4876800"/>
            <a:ext cx="2839239" cy="923330"/>
          </a:xfrm>
          <a:prstGeom prst="rect">
            <a:avLst/>
          </a:prstGeom>
          <a:solidFill>
            <a:schemeClr val="bg1"/>
          </a:solidFill>
        </p:spPr>
        <p:txBody>
          <a:bodyPr wrap="none">
            <a:spAutoFit/>
          </a:bodyPr>
          <a:lstStyle/>
          <a:p>
            <a:r>
              <a:rPr lang="en-US" dirty="0"/>
              <a:t>Is this a linear function?</a:t>
            </a:r>
          </a:p>
          <a:p>
            <a:r>
              <a:rPr lang="en-US" dirty="0"/>
              <a:t>Will a straight line </a:t>
            </a:r>
          </a:p>
          <a:p>
            <a:r>
              <a:rPr lang="en-US" dirty="0"/>
              <a:t>give you the smallest error? </a:t>
            </a:r>
          </a:p>
        </p:txBody>
      </p:sp>
      <p:sp>
        <p:nvSpPr>
          <p:cNvPr id="6" name="Rectangle 5"/>
          <p:cNvSpPr/>
          <p:nvPr/>
        </p:nvSpPr>
        <p:spPr>
          <a:xfrm>
            <a:off x="2789353" y="653534"/>
            <a:ext cx="3001847" cy="369332"/>
          </a:xfrm>
          <a:prstGeom prst="rect">
            <a:avLst/>
          </a:prstGeom>
        </p:spPr>
        <p:txBody>
          <a:bodyPr wrap="none">
            <a:spAutoFit/>
          </a:bodyPr>
          <a:lstStyle/>
          <a:p>
            <a:r>
              <a:rPr lang="en-US" dirty="0"/>
              <a:t>scatter </a:t>
            </a:r>
            <a:r>
              <a:rPr lang="en-US" dirty="0" err="1"/>
              <a:t>commutecars</a:t>
            </a:r>
            <a:r>
              <a:rPr lang="en-US" dirty="0"/>
              <a:t> business</a:t>
            </a:r>
          </a:p>
        </p:txBody>
      </p:sp>
    </p:spTree>
    <p:extLst>
      <p:ext uri="{BB962C8B-B14F-4D97-AF65-F5344CB8AC3E}">
        <p14:creationId xmlns:p14="http://schemas.microsoft.com/office/powerpoint/2010/main" val="24303035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Nonlinear functions</a:t>
            </a:r>
          </a:p>
        </p:txBody>
      </p:sp>
      <p:sp>
        <p:nvSpPr>
          <p:cNvPr id="3" name="Content Placeholder 2"/>
          <p:cNvSpPr>
            <a:spLocks noGrp="1"/>
          </p:cNvSpPr>
          <p:nvPr>
            <p:ph idx="1"/>
          </p:nvPr>
        </p:nvSpPr>
        <p:spPr/>
        <p:txBody>
          <a:bodyPr/>
          <a:lstStyle/>
          <a:p>
            <a:pPr marL="0" indent="0">
              <a:buNone/>
            </a:pPr>
            <a:r>
              <a:rPr lang="en-US" dirty="0"/>
              <a:t>Let’s find what our function resembles: </a:t>
            </a:r>
          </a:p>
          <a:p>
            <a:r>
              <a:rPr lang="en-US" dirty="0"/>
              <a:t>Quadratic function</a:t>
            </a:r>
          </a:p>
          <a:p>
            <a:r>
              <a:rPr lang="en-US" dirty="0"/>
              <a:t>Logarithmic function</a:t>
            </a:r>
          </a:p>
          <a:p>
            <a:r>
              <a:rPr lang="en-US" dirty="0"/>
              <a:t>Exponential function</a:t>
            </a:r>
          </a:p>
          <a:p>
            <a:endParaRPr lang="en-US" dirty="0"/>
          </a:p>
        </p:txBody>
      </p:sp>
    </p:spTree>
    <p:extLst>
      <p:ext uri="{BB962C8B-B14F-4D97-AF65-F5344CB8AC3E}">
        <p14:creationId xmlns:p14="http://schemas.microsoft.com/office/powerpoint/2010/main" val="26089561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Quadratic function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1783180"/>
              </p:ext>
            </p:extLst>
          </p:nvPr>
        </p:nvGraphicFramePr>
        <p:xfrm>
          <a:off x="1171415" y="2118360"/>
          <a:ext cx="1716405" cy="2072640"/>
        </p:xfrm>
        <a:graphic>
          <a:graphicData uri="http://schemas.openxmlformats.org/drawingml/2006/table">
            <a:tbl>
              <a:tblPr/>
              <a:tblGrid>
                <a:gridCol w="859790">
                  <a:extLst>
                    <a:ext uri="{9D8B030D-6E8A-4147-A177-3AD203B41FA5}">
                      <a16:colId xmlns:a16="http://schemas.microsoft.com/office/drawing/2014/main" val="20000"/>
                    </a:ext>
                  </a:extLst>
                </a:gridCol>
                <a:gridCol w="856615">
                  <a:extLst>
                    <a:ext uri="{9D8B030D-6E8A-4147-A177-3AD203B41FA5}">
                      <a16:colId xmlns:a16="http://schemas.microsoft.com/office/drawing/2014/main" val="20001"/>
                    </a:ext>
                  </a:extLst>
                </a:gridCol>
              </a:tblGrid>
              <a:tr h="0">
                <a:tc>
                  <a:txBody>
                    <a:bodyPr/>
                    <a:lstStyle/>
                    <a:p>
                      <a:pPr marL="0" marR="0" algn="ctr">
                        <a:spcBef>
                          <a:spcPts val="0"/>
                        </a:spcBef>
                        <a:spcAft>
                          <a:spcPts val="0"/>
                        </a:spcAft>
                      </a:pPr>
                      <a:r>
                        <a:rPr lang="en-US" sz="1100" b="1" i="1" dirty="0">
                          <a:effectLst/>
                          <a:latin typeface="Arial"/>
                        </a:rPr>
                        <a:t>x</a:t>
                      </a:r>
                      <a:endParaRPr lang="en-US" sz="1200" dirty="0">
                        <a:effectLst/>
                        <a:latin typeface="Times New Roman"/>
                      </a:endParaRPr>
                    </a:p>
                  </a:txBody>
                  <a:tcPr marL="73025" marR="73025" anchor="ct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D3DFEE"/>
                    </a:solidFill>
                  </a:tcPr>
                </a:tc>
                <a:tc>
                  <a:txBody>
                    <a:bodyPr/>
                    <a:lstStyle/>
                    <a:p>
                      <a:pPr marL="0" marR="0" algn="ctr">
                        <a:spcBef>
                          <a:spcPts val="0"/>
                        </a:spcBef>
                        <a:spcAft>
                          <a:spcPts val="0"/>
                        </a:spcAft>
                      </a:pPr>
                      <a:r>
                        <a:rPr lang="en-US" sz="1100" b="1" i="1">
                          <a:effectLst/>
                          <a:latin typeface="Arial"/>
                        </a:rPr>
                        <a:t>Y</a:t>
                      </a:r>
                      <a:endParaRPr lang="en-US" sz="1200">
                        <a:effectLst/>
                        <a:latin typeface="Times New Roman"/>
                      </a:endParaRPr>
                    </a:p>
                  </a:txBody>
                  <a:tcPr marL="73025" marR="73025" anchor="ct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D3DFEE"/>
                    </a:solidFill>
                  </a:tcPr>
                </a:tc>
                <a:extLst>
                  <a:ext uri="{0D108BD9-81ED-4DB2-BD59-A6C34878D82A}">
                    <a16:rowId xmlns:a16="http://schemas.microsoft.com/office/drawing/2014/main" val="10000"/>
                  </a:ext>
                </a:extLst>
              </a:tr>
              <a:tr h="0">
                <a:tc>
                  <a:txBody>
                    <a:bodyPr/>
                    <a:lstStyle/>
                    <a:p>
                      <a:pPr marL="0" marR="0" algn="ctr">
                        <a:spcBef>
                          <a:spcPts val="0"/>
                        </a:spcBef>
                        <a:spcAft>
                          <a:spcPts val="0"/>
                        </a:spcAft>
                      </a:pPr>
                      <a:r>
                        <a:rPr lang="en-US" sz="1100">
                          <a:effectLst/>
                          <a:latin typeface="Arial"/>
                        </a:rPr>
                        <a:t>-3</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A7BFDE"/>
                    </a:solidFill>
                  </a:tcPr>
                </a:tc>
                <a:tc>
                  <a:txBody>
                    <a:bodyPr/>
                    <a:lstStyle/>
                    <a:p>
                      <a:pPr marL="0" marR="0" algn="ctr">
                        <a:spcBef>
                          <a:spcPts val="0"/>
                        </a:spcBef>
                        <a:spcAft>
                          <a:spcPts val="0"/>
                        </a:spcAft>
                      </a:pPr>
                      <a:r>
                        <a:rPr lang="en-US" sz="1100">
                          <a:effectLst/>
                          <a:latin typeface="Arial"/>
                        </a:rPr>
                        <a:t>9</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A7BFDE"/>
                    </a:solidFill>
                  </a:tcPr>
                </a:tc>
                <a:extLst>
                  <a:ext uri="{0D108BD9-81ED-4DB2-BD59-A6C34878D82A}">
                    <a16:rowId xmlns:a16="http://schemas.microsoft.com/office/drawing/2014/main" val="10001"/>
                  </a:ext>
                </a:extLst>
              </a:tr>
              <a:tr h="0">
                <a:tc>
                  <a:txBody>
                    <a:bodyPr/>
                    <a:lstStyle/>
                    <a:p>
                      <a:pPr marL="0" marR="0" algn="ctr">
                        <a:spcBef>
                          <a:spcPts val="0"/>
                        </a:spcBef>
                        <a:spcAft>
                          <a:spcPts val="0"/>
                        </a:spcAft>
                      </a:pPr>
                      <a:r>
                        <a:rPr lang="en-US" sz="1100">
                          <a:effectLst/>
                          <a:latin typeface="Arial"/>
                        </a:rPr>
                        <a:t>-2</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D3DFEE"/>
                    </a:solidFill>
                  </a:tcPr>
                </a:tc>
                <a:tc>
                  <a:txBody>
                    <a:bodyPr/>
                    <a:lstStyle/>
                    <a:p>
                      <a:pPr marL="0" marR="0" algn="ctr">
                        <a:spcBef>
                          <a:spcPts val="0"/>
                        </a:spcBef>
                        <a:spcAft>
                          <a:spcPts val="0"/>
                        </a:spcAft>
                      </a:pPr>
                      <a:r>
                        <a:rPr lang="en-US" sz="1100" dirty="0">
                          <a:effectLst/>
                          <a:latin typeface="Arial"/>
                        </a:rPr>
                        <a:t>4</a:t>
                      </a:r>
                      <a:endParaRPr lang="en-US" sz="1200" dirty="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D3DFEE"/>
                    </a:solidFill>
                  </a:tcPr>
                </a:tc>
                <a:extLst>
                  <a:ext uri="{0D108BD9-81ED-4DB2-BD59-A6C34878D82A}">
                    <a16:rowId xmlns:a16="http://schemas.microsoft.com/office/drawing/2014/main" val="10002"/>
                  </a:ext>
                </a:extLst>
              </a:tr>
              <a:tr h="0">
                <a:tc>
                  <a:txBody>
                    <a:bodyPr/>
                    <a:lstStyle/>
                    <a:p>
                      <a:pPr marL="0" marR="0" algn="ctr">
                        <a:spcBef>
                          <a:spcPts val="0"/>
                        </a:spcBef>
                        <a:spcAft>
                          <a:spcPts val="0"/>
                        </a:spcAft>
                      </a:pPr>
                      <a:r>
                        <a:rPr lang="en-US" sz="1100">
                          <a:effectLst/>
                          <a:latin typeface="Arial"/>
                        </a:rPr>
                        <a:t>-1</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A7BFDE"/>
                    </a:solidFill>
                  </a:tcPr>
                </a:tc>
                <a:tc>
                  <a:txBody>
                    <a:bodyPr/>
                    <a:lstStyle/>
                    <a:p>
                      <a:pPr marL="0" marR="0" algn="ctr">
                        <a:spcBef>
                          <a:spcPts val="0"/>
                        </a:spcBef>
                        <a:spcAft>
                          <a:spcPts val="0"/>
                        </a:spcAft>
                      </a:pPr>
                      <a:r>
                        <a:rPr lang="en-US" sz="1100">
                          <a:effectLst/>
                          <a:latin typeface="Arial"/>
                        </a:rPr>
                        <a:t>1</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A7BFDE"/>
                    </a:solidFill>
                  </a:tcPr>
                </a:tc>
                <a:extLst>
                  <a:ext uri="{0D108BD9-81ED-4DB2-BD59-A6C34878D82A}">
                    <a16:rowId xmlns:a16="http://schemas.microsoft.com/office/drawing/2014/main" val="10003"/>
                  </a:ext>
                </a:extLst>
              </a:tr>
              <a:tr h="0">
                <a:tc>
                  <a:txBody>
                    <a:bodyPr/>
                    <a:lstStyle/>
                    <a:p>
                      <a:pPr marL="0" marR="0" algn="ctr">
                        <a:spcBef>
                          <a:spcPts val="0"/>
                        </a:spcBef>
                        <a:spcAft>
                          <a:spcPts val="0"/>
                        </a:spcAft>
                      </a:pPr>
                      <a:r>
                        <a:rPr lang="en-US" sz="1100">
                          <a:effectLst/>
                          <a:latin typeface="Arial"/>
                        </a:rPr>
                        <a:t>0</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D3DFEE"/>
                    </a:solidFill>
                  </a:tcPr>
                </a:tc>
                <a:tc>
                  <a:txBody>
                    <a:bodyPr/>
                    <a:lstStyle/>
                    <a:p>
                      <a:pPr marL="0" marR="0" algn="ctr">
                        <a:spcBef>
                          <a:spcPts val="0"/>
                        </a:spcBef>
                        <a:spcAft>
                          <a:spcPts val="0"/>
                        </a:spcAft>
                      </a:pPr>
                      <a:r>
                        <a:rPr lang="en-US" sz="1100">
                          <a:effectLst/>
                          <a:latin typeface="Arial"/>
                        </a:rPr>
                        <a:t>0</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D3DFEE"/>
                    </a:solidFill>
                  </a:tcPr>
                </a:tc>
                <a:extLst>
                  <a:ext uri="{0D108BD9-81ED-4DB2-BD59-A6C34878D82A}">
                    <a16:rowId xmlns:a16="http://schemas.microsoft.com/office/drawing/2014/main" val="10004"/>
                  </a:ext>
                </a:extLst>
              </a:tr>
              <a:tr h="0">
                <a:tc>
                  <a:txBody>
                    <a:bodyPr/>
                    <a:lstStyle/>
                    <a:p>
                      <a:pPr marL="0" marR="0" algn="ctr">
                        <a:spcBef>
                          <a:spcPts val="0"/>
                        </a:spcBef>
                        <a:spcAft>
                          <a:spcPts val="0"/>
                        </a:spcAft>
                      </a:pPr>
                      <a:r>
                        <a:rPr lang="en-US" sz="1100" dirty="0">
                          <a:effectLst/>
                          <a:latin typeface="Arial"/>
                        </a:rPr>
                        <a:t>1</a:t>
                      </a:r>
                      <a:endParaRPr lang="en-US" sz="1200" dirty="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A7BFDE"/>
                    </a:solidFill>
                  </a:tcPr>
                </a:tc>
                <a:tc>
                  <a:txBody>
                    <a:bodyPr/>
                    <a:lstStyle/>
                    <a:p>
                      <a:pPr marL="0" marR="0" algn="ctr">
                        <a:spcBef>
                          <a:spcPts val="0"/>
                        </a:spcBef>
                        <a:spcAft>
                          <a:spcPts val="0"/>
                        </a:spcAft>
                      </a:pPr>
                      <a:r>
                        <a:rPr lang="en-US" sz="1100">
                          <a:effectLst/>
                          <a:latin typeface="Arial"/>
                        </a:rPr>
                        <a:t>1</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A7BFDE"/>
                    </a:solidFill>
                  </a:tcPr>
                </a:tc>
                <a:extLst>
                  <a:ext uri="{0D108BD9-81ED-4DB2-BD59-A6C34878D82A}">
                    <a16:rowId xmlns:a16="http://schemas.microsoft.com/office/drawing/2014/main" val="10005"/>
                  </a:ext>
                </a:extLst>
              </a:tr>
              <a:tr h="0">
                <a:tc>
                  <a:txBody>
                    <a:bodyPr/>
                    <a:lstStyle/>
                    <a:p>
                      <a:pPr marL="0" marR="0" algn="ctr">
                        <a:spcBef>
                          <a:spcPts val="0"/>
                        </a:spcBef>
                        <a:spcAft>
                          <a:spcPts val="0"/>
                        </a:spcAft>
                      </a:pPr>
                      <a:r>
                        <a:rPr lang="en-US" sz="1100">
                          <a:effectLst/>
                          <a:latin typeface="Arial"/>
                        </a:rPr>
                        <a:t>2</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D3DFEE"/>
                    </a:solidFill>
                  </a:tcPr>
                </a:tc>
                <a:tc>
                  <a:txBody>
                    <a:bodyPr/>
                    <a:lstStyle/>
                    <a:p>
                      <a:pPr marL="0" marR="0" algn="ctr">
                        <a:spcBef>
                          <a:spcPts val="0"/>
                        </a:spcBef>
                        <a:spcAft>
                          <a:spcPts val="0"/>
                        </a:spcAft>
                      </a:pPr>
                      <a:r>
                        <a:rPr lang="en-US" sz="1100">
                          <a:effectLst/>
                          <a:latin typeface="Arial"/>
                        </a:rPr>
                        <a:t>4</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D3DFEE"/>
                    </a:solidFill>
                  </a:tcPr>
                </a:tc>
                <a:extLst>
                  <a:ext uri="{0D108BD9-81ED-4DB2-BD59-A6C34878D82A}">
                    <a16:rowId xmlns:a16="http://schemas.microsoft.com/office/drawing/2014/main" val="10006"/>
                  </a:ext>
                </a:extLst>
              </a:tr>
              <a:tr h="0">
                <a:tc>
                  <a:txBody>
                    <a:bodyPr/>
                    <a:lstStyle/>
                    <a:p>
                      <a:pPr marL="0" marR="0" algn="ctr">
                        <a:spcBef>
                          <a:spcPts val="0"/>
                        </a:spcBef>
                        <a:spcAft>
                          <a:spcPts val="0"/>
                        </a:spcAft>
                      </a:pPr>
                      <a:r>
                        <a:rPr lang="en-US" sz="1100">
                          <a:effectLst/>
                          <a:latin typeface="Arial"/>
                        </a:rPr>
                        <a:t>3</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A7BFDE"/>
                    </a:solidFill>
                  </a:tcPr>
                </a:tc>
                <a:tc>
                  <a:txBody>
                    <a:bodyPr/>
                    <a:lstStyle/>
                    <a:p>
                      <a:pPr marL="0" marR="0" algn="ctr">
                        <a:spcBef>
                          <a:spcPts val="0"/>
                        </a:spcBef>
                        <a:spcAft>
                          <a:spcPts val="0"/>
                        </a:spcAft>
                      </a:pPr>
                      <a:r>
                        <a:rPr lang="en-US" sz="1100" dirty="0">
                          <a:effectLst/>
                          <a:latin typeface="Arial"/>
                        </a:rPr>
                        <a:t>9</a:t>
                      </a:r>
                      <a:endParaRPr lang="en-US" sz="1200" dirty="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A7BFDE"/>
                    </a:solidFill>
                  </a:tcPr>
                </a:tc>
                <a:extLst>
                  <a:ext uri="{0D108BD9-81ED-4DB2-BD59-A6C34878D82A}">
                    <a16:rowId xmlns:a16="http://schemas.microsoft.com/office/drawing/2014/main" val="10007"/>
                  </a:ext>
                </a:extLst>
              </a:tr>
            </a:tbl>
          </a:graphicData>
        </a:graphic>
      </p:graphicFrame>
      <p:sp>
        <p:nvSpPr>
          <p:cNvPr id="5" name="Rectangle 1"/>
          <p:cNvSpPr>
            <a:spLocks noChangeArrowheads="1"/>
          </p:cNvSpPr>
          <p:nvPr/>
        </p:nvSpPr>
        <p:spPr bwMode="auto">
          <a:xfrm>
            <a:off x="1503363" y="1323915"/>
            <a:ext cx="2078037"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dirty="0">
                <a:solidFill>
                  <a:srgbClr val="000000"/>
                </a:solidFill>
                <a:latin typeface="Arial" pitchFamily="34" charset="0"/>
                <a:cs typeface="Arial" pitchFamily="34" charset="0"/>
              </a:rPr>
              <a:t>y</a:t>
            </a:r>
            <a:r>
              <a:rPr kumimoji="0" lang="en-US" sz="2800" b="0" i="0" u="none" strike="noStrike" cap="none" normalizeH="0" baseline="0" dirty="0">
                <a:ln>
                  <a:noFill/>
                </a:ln>
                <a:solidFill>
                  <a:srgbClr val="000000"/>
                </a:solidFill>
                <a:effectLst/>
                <a:latin typeface="Arial" pitchFamily="34" charset="0"/>
                <a:cs typeface="Arial" pitchFamily="34" charset="0"/>
              </a:rPr>
              <a:t>=x</a:t>
            </a:r>
            <a:r>
              <a:rPr kumimoji="0" lang="en-US" sz="2800" b="0" i="0" u="none" strike="noStrike" cap="none" normalizeH="0" baseline="30000" dirty="0">
                <a:ln>
                  <a:noFill/>
                </a:ln>
                <a:solidFill>
                  <a:srgbClr val="000000"/>
                </a:solidFill>
                <a:effectLst/>
                <a:latin typeface="Arial" pitchFamily="34" charset="0"/>
                <a:cs typeface="Arial" pitchFamily="34" charset="0"/>
              </a:rPr>
              <a:t>2</a:t>
            </a:r>
            <a:endParaRPr kumimoji="0" lang="en-US" sz="1600" b="0" i="0" u="none" strike="noStrike" cap="none" normalizeH="0" baseline="3000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7" name="TextBox 6"/>
          <p:cNvSpPr txBox="1"/>
          <p:nvPr/>
        </p:nvSpPr>
        <p:spPr>
          <a:xfrm>
            <a:off x="685800" y="5105400"/>
            <a:ext cx="8001000" cy="1446550"/>
          </a:xfrm>
          <a:prstGeom prst="rect">
            <a:avLst/>
          </a:prstGeom>
          <a:noFill/>
        </p:spPr>
        <p:txBody>
          <a:bodyPr wrap="square" rtlCol="0">
            <a:spAutoFit/>
          </a:bodyPr>
          <a:lstStyle/>
          <a:p>
            <a:r>
              <a:rPr lang="en-US" sz="2200" dirty="0"/>
              <a:t>Notice how y changes as x changes.</a:t>
            </a:r>
          </a:p>
          <a:p>
            <a:r>
              <a:rPr lang="en-US" sz="2200" dirty="0"/>
              <a:t>The slope is no longer the same (“not a constant”) as we travel through the x axis: increasing x by 1 changes y by -5 at x=-3, by 1 at x=0, and by 3 if x=1</a:t>
            </a:r>
          </a:p>
        </p:txBody>
      </p:sp>
      <p:pic>
        <p:nvPicPr>
          <p:cNvPr id="4098" name="Picture 2" descr="http://img.sparknotes.com/figures/5/58d0bf8a567f329cbfb0d18f70e6be77/y=x%5E2.gif"/>
          <p:cNvPicPr>
            <a:picLocks noChangeAspect="1" noChangeArrowheads="1"/>
          </p:cNvPicPr>
          <p:nvPr/>
        </p:nvPicPr>
        <p:blipFill rotWithShape="1">
          <a:blip r:embed="rId2">
            <a:extLst>
              <a:ext uri="{28A0092B-C50C-407E-A947-70E740481C1C}">
                <a14:useLocalDpi xmlns:a14="http://schemas.microsoft.com/office/drawing/2010/main" val="0"/>
              </a:ext>
            </a:extLst>
          </a:blip>
          <a:srcRect t="3383" b="8426"/>
          <a:stretch/>
        </p:blipFill>
        <p:spPr bwMode="auto">
          <a:xfrm>
            <a:off x="4200525" y="1063257"/>
            <a:ext cx="4562475" cy="3880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2189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419" y="150358"/>
            <a:ext cx="8229600" cy="1143000"/>
          </a:xfrm>
        </p:spPr>
        <p:txBody>
          <a:bodyPr/>
          <a:lstStyle/>
          <a:p>
            <a:r>
              <a:rPr lang="en-US" dirty="0"/>
              <a:t>Slopes and derivatives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5859738"/>
              </p:ext>
            </p:extLst>
          </p:nvPr>
        </p:nvGraphicFramePr>
        <p:xfrm>
          <a:off x="3713797" y="1295400"/>
          <a:ext cx="1716405" cy="2072640"/>
        </p:xfrm>
        <a:graphic>
          <a:graphicData uri="http://schemas.openxmlformats.org/drawingml/2006/table">
            <a:tbl>
              <a:tblPr/>
              <a:tblGrid>
                <a:gridCol w="859790">
                  <a:extLst>
                    <a:ext uri="{9D8B030D-6E8A-4147-A177-3AD203B41FA5}">
                      <a16:colId xmlns:a16="http://schemas.microsoft.com/office/drawing/2014/main" val="20000"/>
                    </a:ext>
                  </a:extLst>
                </a:gridCol>
                <a:gridCol w="856615">
                  <a:extLst>
                    <a:ext uri="{9D8B030D-6E8A-4147-A177-3AD203B41FA5}">
                      <a16:colId xmlns:a16="http://schemas.microsoft.com/office/drawing/2014/main" val="20001"/>
                    </a:ext>
                  </a:extLst>
                </a:gridCol>
              </a:tblGrid>
              <a:tr h="0">
                <a:tc>
                  <a:txBody>
                    <a:bodyPr/>
                    <a:lstStyle/>
                    <a:p>
                      <a:pPr marL="0" marR="0" algn="ctr">
                        <a:spcBef>
                          <a:spcPts val="0"/>
                        </a:spcBef>
                        <a:spcAft>
                          <a:spcPts val="0"/>
                        </a:spcAft>
                      </a:pPr>
                      <a:r>
                        <a:rPr lang="en-US" sz="1100" b="1" i="1" dirty="0">
                          <a:effectLst/>
                          <a:latin typeface="Arial"/>
                        </a:rPr>
                        <a:t>x</a:t>
                      </a:r>
                      <a:endParaRPr lang="en-US" sz="1200" dirty="0">
                        <a:effectLst/>
                        <a:latin typeface="Times New Roman"/>
                      </a:endParaRPr>
                    </a:p>
                  </a:txBody>
                  <a:tcPr marL="73025" marR="73025" anchor="ct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D3DFEE"/>
                    </a:solidFill>
                  </a:tcPr>
                </a:tc>
                <a:tc>
                  <a:txBody>
                    <a:bodyPr/>
                    <a:lstStyle/>
                    <a:p>
                      <a:pPr marL="0" marR="0" algn="ctr">
                        <a:spcBef>
                          <a:spcPts val="0"/>
                        </a:spcBef>
                        <a:spcAft>
                          <a:spcPts val="0"/>
                        </a:spcAft>
                      </a:pPr>
                      <a:r>
                        <a:rPr lang="en-US" sz="1100" b="1" i="1">
                          <a:effectLst/>
                          <a:latin typeface="Arial"/>
                        </a:rPr>
                        <a:t>Y</a:t>
                      </a:r>
                      <a:endParaRPr lang="en-US" sz="1200">
                        <a:effectLst/>
                        <a:latin typeface="Times New Roman"/>
                      </a:endParaRPr>
                    </a:p>
                  </a:txBody>
                  <a:tcPr marL="73025" marR="73025" anchor="ct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D3DFEE"/>
                    </a:solidFill>
                  </a:tcPr>
                </a:tc>
                <a:extLst>
                  <a:ext uri="{0D108BD9-81ED-4DB2-BD59-A6C34878D82A}">
                    <a16:rowId xmlns:a16="http://schemas.microsoft.com/office/drawing/2014/main" val="10000"/>
                  </a:ext>
                </a:extLst>
              </a:tr>
              <a:tr h="0">
                <a:tc>
                  <a:txBody>
                    <a:bodyPr/>
                    <a:lstStyle/>
                    <a:p>
                      <a:pPr marL="0" marR="0" algn="ctr">
                        <a:spcBef>
                          <a:spcPts val="0"/>
                        </a:spcBef>
                        <a:spcAft>
                          <a:spcPts val="0"/>
                        </a:spcAft>
                      </a:pPr>
                      <a:r>
                        <a:rPr lang="en-US" sz="1100">
                          <a:effectLst/>
                          <a:latin typeface="Arial"/>
                        </a:rPr>
                        <a:t>-3</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A7BFDE"/>
                    </a:solidFill>
                  </a:tcPr>
                </a:tc>
                <a:tc>
                  <a:txBody>
                    <a:bodyPr/>
                    <a:lstStyle/>
                    <a:p>
                      <a:pPr marL="0" marR="0" algn="ctr">
                        <a:spcBef>
                          <a:spcPts val="0"/>
                        </a:spcBef>
                        <a:spcAft>
                          <a:spcPts val="0"/>
                        </a:spcAft>
                      </a:pPr>
                      <a:r>
                        <a:rPr lang="en-US" sz="1100" dirty="0">
                          <a:effectLst/>
                          <a:latin typeface="Arial"/>
                        </a:rPr>
                        <a:t>9</a:t>
                      </a:r>
                      <a:endParaRPr lang="en-US" sz="1200" dirty="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A7BFDE"/>
                    </a:solidFill>
                  </a:tcPr>
                </a:tc>
                <a:extLst>
                  <a:ext uri="{0D108BD9-81ED-4DB2-BD59-A6C34878D82A}">
                    <a16:rowId xmlns:a16="http://schemas.microsoft.com/office/drawing/2014/main" val="10001"/>
                  </a:ext>
                </a:extLst>
              </a:tr>
              <a:tr h="0">
                <a:tc>
                  <a:txBody>
                    <a:bodyPr/>
                    <a:lstStyle/>
                    <a:p>
                      <a:pPr marL="0" marR="0" algn="ctr">
                        <a:spcBef>
                          <a:spcPts val="0"/>
                        </a:spcBef>
                        <a:spcAft>
                          <a:spcPts val="0"/>
                        </a:spcAft>
                      </a:pPr>
                      <a:r>
                        <a:rPr lang="en-US" sz="1100">
                          <a:effectLst/>
                          <a:latin typeface="Arial"/>
                        </a:rPr>
                        <a:t>-2</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D3DFEE"/>
                    </a:solidFill>
                  </a:tcPr>
                </a:tc>
                <a:tc>
                  <a:txBody>
                    <a:bodyPr/>
                    <a:lstStyle/>
                    <a:p>
                      <a:pPr marL="0" marR="0" algn="ctr">
                        <a:spcBef>
                          <a:spcPts val="0"/>
                        </a:spcBef>
                        <a:spcAft>
                          <a:spcPts val="0"/>
                        </a:spcAft>
                      </a:pPr>
                      <a:r>
                        <a:rPr lang="en-US" sz="1100" dirty="0">
                          <a:effectLst/>
                          <a:latin typeface="Arial"/>
                        </a:rPr>
                        <a:t>4</a:t>
                      </a:r>
                      <a:endParaRPr lang="en-US" sz="1200" dirty="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D3DFEE"/>
                    </a:solidFill>
                  </a:tcPr>
                </a:tc>
                <a:extLst>
                  <a:ext uri="{0D108BD9-81ED-4DB2-BD59-A6C34878D82A}">
                    <a16:rowId xmlns:a16="http://schemas.microsoft.com/office/drawing/2014/main" val="10002"/>
                  </a:ext>
                </a:extLst>
              </a:tr>
              <a:tr h="0">
                <a:tc>
                  <a:txBody>
                    <a:bodyPr/>
                    <a:lstStyle/>
                    <a:p>
                      <a:pPr marL="0" marR="0" algn="ctr">
                        <a:spcBef>
                          <a:spcPts val="0"/>
                        </a:spcBef>
                        <a:spcAft>
                          <a:spcPts val="0"/>
                        </a:spcAft>
                      </a:pPr>
                      <a:r>
                        <a:rPr lang="en-US" sz="1100">
                          <a:effectLst/>
                          <a:latin typeface="Arial"/>
                        </a:rPr>
                        <a:t>-1</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A7BFDE"/>
                    </a:solidFill>
                  </a:tcPr>
                </a:tc>
                <a:tc>
                  <a:txBody>
                    <a:bodyPr/>
                    <a:lstStyle/>
                    <a:p>
                      <a:pPr marL="0" marR="0" algn="ctr">
                        <a:spcBef>
                          <a:spcPts val="0"/>
                        </a:spcBef>
                        <a:spcAft>
                          <a:spcPts val="0"/>
                        </a:spcAft>
                      </a:pPr>
                      <a:r>
                        <a:rPr lang="en-US" sz="1100">
                          <a:effectLst/>
                          <a:latin typeface="Arial"/>
                        </a:rPr>
                        <a:t>1</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A7BFDE"/>
                    </a:solidFill>
                  </a:tcPr>
                </a:tc>
                <a:extLst>
                  <a:ext uri="{0D108BD9-81ED-4DB2-BD59-A6C34878D82A}">
                    <a16:rowId xmlns:a16="http://schemas.microsoft.com/office/drawing/2014/main" val="10003"/>
                  </a:ext>
                </a:extLst>
              </a:tr>
              <a:tr h="0">
                <a:tc>
                  <a:txBody>
                    <a:bodyPr/>
                    <a:lstStyle/>
                    <a:p>
                      <a:pPr marL="0" marR="0" algn="ctr">
                        <a:spcBef>
                          <a:spcPts val="0"/>
                        </a:spcBef>
                        <a:spcAft>
                          <a:spcPts val="0"/>
                        </a:spcAft>
                      </a:pPr>
                      <a:r>
                        <a:rPr lang="en-US" sz="1100">
                          <a:effectLst/>
                          <a:latin typeface="Arial"/>
                        </a:rPr>
                        <a:t>0</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D3DFEE"/>
                    </a:solidFill>
                  </a:tcPr>
                </a:tc>
                <a:tc>
                  <a:txBody>
                    <a:bodyPr/>
                    <a:lstStyle/>
                    <a:p>
                      <a:pPr marL="0" marR="0" algn="ctr">
                        <a:spcBef>
                          <a:spcPts val="0"/>
                        </a:spcBef>
                        <a:spcAft>
                          <a:spcPts val="0"/>
                        </a:spcAft>
                      </a:pPr>
                      <a:r>
                        <a:rPr lang="en-US" sz="1100">
                          <a:effectLst/>
                          <a:latin typeface="Arial"/>
                        </a:rPr>
                        <a:t>0</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D3DFEE"/>
                    </a:solidFill>
                  </a:tcPr>
                </a:tc>
                <a:extLst>
                  <a:ext uri="{0D108BD9-81ED-4DB2-BD59-A6C34878D82A}">
                    <a16:rowId xmlns:a16="http://schemas.microsoft.com/office/drawing/2014/main" val="10004"/>
                  </a:ext>
                </a:extLst>
              </a:tr>
              <a:tr h="0">
                <a:tc>
                  <a:txBody>
                    <a:bodyPr/>
                    <a:lstStyle/>
                    <a:p>
                      <a:pPr marL="0" marR="0" algn="ctr">
                        <a:spcBef>
                          <a:spcPts val="0"/>
                        </a:spcBef>
                        <a:spcAft>
                          <a:spcPts val="0"/>
                        </a:spcAft>
                      </a:pPr>
                      <a:r>
                        <a:rPr lang="en-US" sz="1100" dirty="0">
                          <a:effectLst/>
                          <a:latin typeface="Arial"/>
                        </a:rPr>
                        <a:t>1</a:t>
                      </a:r>
                      <a:endParaRPr lang="en-US" sz="1200" dirty="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A7BFDE"/>
                    </a:solidFill>
                  </a:tcPr>
                </a:tc>
                <a:tc>
                  <a:txBody>
                    <a:bodyPr/>
                    <a:lstStyle/>
                    <a:p>
                      <a:pPr marL="0" marR="0" algn="ctr">
                        <a:spcBef>
                          <a:spcPts val="0"/>
                        </a:spcBef>
                        <a:spcAft>
                          <a:spcPts val="0"/>
                        </a:spcAft>
                      </a:pPr>
                      <a:r>
                        <a:rPr lang="en-US" sz="1100">
                          <a:effectLst/>
                          <a:latin typeface="Arial"/>
                        </a:rPr>
                        <a:t>1</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A7BFDE"/>
                    </a:solidFill>
                  </a:tcPr>
                </a:tc>
                <a:extLst>
                  <a:ext uri="{0D108BD9-81ED-4DB2-BD59-A6C34878D82A}">
                    <a16:rowId xmlns:a16="http://schemas.microsoft.com/office/drawing/2014/main" val="10005"/>
                  </a:ext>
                </a:extLst>
              </a:tr>
              <a:tr h="0">
                <a:tc>
                  <a:txBody>
                    <a:bodyPr/>
                    <a:lstStyle/>
                    <a:p>
                      <a:pPr marL="0" marR="0" algn="ctr">
                        <a:spcBef>
                          <a:spcPts val="0"/>
                        </a:spcBef>
                        <a:spcAft>
                          <a:spcPts val="0"/>
                        </a:spcAft>
                      </a:pPr>
                      <a:r>
                        <a:rPr lang="en-US" sz="1100">
                          <a:effectLst/>
                          <a:latin typeface="Arial"/>
                        </a:rPr>
                        <a:t>2</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D3DFEE"/>
                    </a:solidFill>
                  </a:tcPr>
                </a:tc>
                <a:tc>
                  <a:txBody>
                    <a:bodyPr/>
                    <a:lstStyle/>
                    <a:p>
                      <a:pPr marL="0" marR="0" algn="ctr">
                        <a:spcBef>
                          <a:spcPts val="0"/>
                        </a:spcBef>
                        <a:spcAft>
                          <a:spcPts val="0"/>
                        </a:spcAft>
                      </a:pPr>
                      <a:r>
                        <a:rPr lang="en-US" sz="1100">
                          <a:effectLst/>
                          <a:latin typeface="Arial"/>
                        </a:rPr>
                        <a:t>4</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D3DFEE"/>
                    </a:solidFill>
                  </a:tcPr>
                </a:tc>
                <a:extLst>
                  <a:ext uri="{0D108BD9-81ED-4DB2-BD59-A6C34878D82A}">
                    <a16:rowId xmlns:a16="http://schemas.microsoft.com/office/drawing/2014/main" val="10006"/>
                  </a:ext>
                </a:extLst>
              </a:tr>
              <a:tr h="0">
                <a:tc>
                  <a:txBody>
                    <a:bodyPr/>
                    <a:lstStyle/>
                    <a:p>
                      <a:pPr marL="0" marR="0" algn="ctr">
                        <a:spcBef>
                          <a:spcPts val="0"/>
                        </a:spcBef>
                        <a:spcAft>
                          <a:spcPts val="0"/>
                        </a:spcAft>
                      </a:pPr>
                      <a:r>
                        <a:rPr lang="en-US" sz="1100">
                          <a:effectLst/>
                          <a:latin typeface="Arial"/>
                        </a:rPr>
                        <a:t>3</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A7BFDE"/>
                    </a:solidFill>
                  </a:tcPr>
                </a:tc>
                <a:tc>
                  <a:txBody>
                    <a:bodyPr/>
                    <a:lstStyle/>
                    <a:p>
                      <a:pPr marL="0" marR="0" algn="ctr">
                        <a:spcBef>
                          <a:spcPts val="0"/>
                        </a:spcBef>
                        <a:spcAft>
                          <a:spcPts val="0"/>
                        </a:spcAft>
                      </a:pPr>
                      <a:r>
                        <a:rPr lang="en-US" sz="1100" dirty="0">
                          <a:effectLst/>
                          <a:latin typeface="Arial"/>
                        </a:rPr>
                        <a:t>9</a:t>
                      </a:r>
                      <a:endParaRPr lang="en-US" sz="1200" dirty="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A7BFDE"/>
                    </a:solidFill>
                  </a:tcPr>
                </a:tc>
                <a:extLst>
                  <a:ext uri="{0D108BD9-81ED-4DB2-BD59-A6C34878D82A}">
                    <a16:rowId xmlns:a16="http://schemas.microsoft.com/office/drawing/2014/main" val="10007"/>
                  </a:ext>
                </a:extLst>
              </a:tr>
            </a:tbl>
          </a:graphicData>
        </a:graphic>
      </p:graphicFrame>
      <p:sp>
        <p:nvSpPr>
          <p:cNvPr id="5" name="Rectangle 1"/>
          <p:cNvSpPr>
            <a:spLocks noChangeArrowheads="1"/>
          </p:cNvSpPr>
          <p:nvPr/>
        </p:nvSpPr>
        <p:spPr bwMode="auto">
          <a:xfrm>
            <a:off x="1503363" y="1586299"/>
            <a:ext cx="20780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dirty="0">
                <a:solidFill>
                  <a:srgbClr val="000000"/>
                </a:solidFill>
                <a:latin typeface="Arial" pitchFamily="34" charset="0"/>
                <a:cs typeface="Arial" pitchFamily="34" charset="0"/>
              </a:rPr>
              <a:t>y</a:t>
            </a:r>
            <a:r>
              <a:rPr kumimoji="0" lang="en-US" sz="2800" b="0" i="0" u="none" strike="noStrike" cap="none" normalizeH="0" baseline="0" dirty="0">
                <a:ln>
                  <a:noFill/>
                </a:ln>
                <a:solidFill>
                  <a:srgbClr val="000000"/>
                </a:solidFill>
                <a:effectLst/>
                <a:latin typeface="Arial" pitchFamily="34" charset="0"/>
                <a:cs typeface="Arial" pitchFamily="34" charset="0"/>
              </a:rPr>
              <a:t>=x</a:t>
            </a:r>
            <a:r>
              <a:rPr kumimoji="0" lang="en-US" sz="2800" b="0" i="0" u="none" strike="noStrike" cap="none" normalizeH="0" baseline="30000" dirty="0">
                <a:ln>
                  <a:noFill/>
                </a:ln>
                <a:solidFill>
                  <a:srgbClr val="000000"/>
                </a:solidFill>
                <a:effectLst/>
                <a:latin typeface="Arial" pitchFamily="34" charset="0"/>
                <a:cs typeface="Arial" pitchFamily="34" charset="0"/>
              </a:rPr>
              <a:t>2</a:t>
            </a:r>
            <a:endParaRPr kumimoji="0" lang="en-US" sz="1600" b="0" i="0" u="none" strike="noStrike" cap="none" normalizeH="0" baseline="30000" dirty="0">
              <a:ln>
                <a:noFill/>
              </a:ln>
              <a:solidFill>
                <a:schemeClr val="tx1"/>
              </a:solidFill>
              <a:effectLst/>
              <a:latin typeface="Arial" pitchFamily="34" charset="0"/>
              <a:cs typeface="Arial" pitchFamily="34" charset="0"/>
            </a:endParaRPr>
          </a:p>
        </p:txBody>
      </p:sp>
      <p:sp>
        <p:nvSpPr>
          <p:cNvPr id="7" name="TextBox 6"/>
          <p:cNvSpPr txBox="1"/>
          <p:nvPr/>
        </p:nvSpPr>
        <p:spPr>
          <a:xfrm>
            <a:off x="1066800" y="3722449"/>
            <a:ext cx="7848600" cy="2954655"/>
          </a:xfrm>
          <a:prstGeom prst="rect">
            <a:avLst/>
          </a:prstGeom>
          <a:noFill/>
        </p:spPr>
        <p:txBody>
          <a:bodyPr wrap="square" rtlCol="0">
            <a:spAutoFit/>
          </a:bodyPr>
          <a:lstStyle/>
          <a:p>
            <a:r>
              <a:rPr lang="en-US" sz="2200" dirty="0"/>
              <a:t>As we discussed earlier, slope is the increase in y / increase  in x. </a:t>
            </a:r>
          </a:p>
          <a:p>
            <a:r>
              <a:rPr lang="en-US" sz="2200" dirty="0"/>
              <a:t>So we can find an average slope between two points. </a:t>
            </a:r>
          </a:p>
          <a:p>
            <a:r>
              <a:rPr lang="en-US" sz="2200" dirty="0">
                <a:solidFill>
                  <a:srgbClr val="00B050"/>
                </a:solidFill>
              </a:rPr>
              <a:t>Average slope as x goes from 2 to 3 is (9-4)/(3-2) = 5</a:t>
            </a:r>
          </a:p>
          <a:p>
            <a:r>
              <a:rPr lang="en-US" sz="2200" dirty="0">
                <a:solidFill>
                  <a:srgbClr val="FF0000"/>
                </a:solidFill>
              </a:rPr>
              <a:t>Average slope as x goes from 1 to 2 is (4-1)/(2-1) = 3</a:t>
            </a:r>
            <a:endParaRPr lang="en-US" sz="2200" dirty="0">
              <a:solidFill>
                <a:srgbClr val="00B050"/>
              </a:solidFill>
            </a:endParaRPr>
          </a:p>
          <a:p>
            <a:r>
              <a:rPr lang="en-US" sz="2200" dirty="0"/>
              <a:t>But how do we find the slope at the single point (x=2)? There’s nothing to measure!</a:t>
            </a:r>
          </a:p>
          <a:p>
            <a:endParaRPr lang="en-US" dirty="0"/>
          </a:p>
          <a:p>
            <a:endParaRPr lang="en-US" dirty="0">
              <a:solidFill>
                <a:srgbClr val="FF0000"/>
              </a:solidFill>
            </a:endParaRPr>
          </a:p>
          <a:p>
            <a:endParaRPr lang="en-US" dirty="0"/>
          </a:p>
        </p:txBody>
      </p:sp>
      <p:sp>
        <p:nvSpPr>
          <p:cNvPr id="13" name="Arc 12"/>
          <p:cNvSpPr/>
          <p:nvPr/>
        </p:nvSpPr>
        <p:spPr>
          <a:xfrm flipV="1">
            <a:off x="4603531" y="-2499400"/>
            <a:ext cx="3352800" cy="5646619"/>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13"/>
          <p:cNvSpPr/>
          <p:nvPr/>
        </p:nvSpPr>
        <p:spPr>
          <a:xfrm>
            <a:off x="6477000" y="30480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315200" y="23622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flipV="1">
            <a:off x="7893544" y="731838"/>
            <a:ext cx="10486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6" idx="7"/>
            <a:endCxn id="14" idx="0"/>
          </p:cNvCxnSpPr>
          <p:nvPr/>
        </p:nvCxnSpPr>
        <p:spPr>
          <a:xfrm flipH="1">
            <a:off x="6553200" y="2384518"/>
            <a:ext cx="892082" cy="663482"/>
          </a:xfrm>
          <a:prstGeom prst="line">
            <a:avLst/>
          </a:prstGeom>
          <a:ln>
            <a:solidFill>
              <a:schemeClr val="accent2"/>
            </a:solidFill>
          </a:ln>
        </p:spPr>
        <p:style>
          <a:lnRef idx="2">
            <a:schemeClr val="dk1"/>
          </a:lnRef>
          <a:fillRef idx="0">
            <a:schemeClr val="dk1"/>
          </a:fillRef>
          <a:effectRef idx="1">
            <a:schemeClr val="dk1"/>
          </a:effectRef>
          <a:fontRef idx="minor">
            <a:schemeClr val="tx1"/>
          </a:fontRef>
        </p:style>
      </p:cxnSp>
      <p:cxnSp>
        <p:nvCxnSpPr>
          <p:cNvPr id="23" name="Straight Arrow Connector 22"/>
          <p:cNvCxnSpPr/>
          <p:nvPr/>
        </p:nvCxnSpPr>
        <p:spPr>
          <a:xfrm flipV="1">
            <a:off x="6235262" y="243840"/>
            <a:ext cx="0" cy="31089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203731" y="3352800"/>
            <a:ext cx="233066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7315200" y="867388"/>
            <a:ext cx="559672" cy="1501682"/>
          </a:xfrm>
          <a:prstGeom prst="line">
            <a:avLst/>
          </a:prstGeom>
          <a:ln w="28575">
            <a:solidFill>
              <a:srgbClr val="00B050"/>
            </a:solidFill>
          </a:ln>
        </p:spPr>
        <p:style>
          <a:lnRef idx="2">
            <a:schemeClr val="dk1"/>
          </a:lnRef>
          <a:fillRef idx="0">
            <a:schemeClr val="dk1"/>
          </a:fillRef>
          <a:effectRef idx="1">
            <a:schemeClr val="dk1"/>
          </a:effectRef>
          <a:fontRef idx="minor">
            <a:schemeClr val="tx1"/>
          </a:fontRef>
        </p:style>
      </p:cxnSp>
      <p:sp>
        <p:nvSpPr>
          <p:cNvPr id="39" name="TextBox 38"/>
          <p:cNvSpPr txBox="1"/>
          <p:nvPr/>
        </p:nvSpPr>
        <p:spPr>
          <a:xfrm>
            <a:off x="6480392" y="3368249"/>
            <a:ext cx="301686" cy="369332"/>
          </a:xfrm>
          <a:prstGeom prst="rect">
            <a:avLst/>
          </a:prstGeom>
          <a:noFill/>
        </p:spPr>
        <p:txBody>
          <a:bodyPr wrap="none" rtlCol="0">
            <a:spAutoFit/>
          </a:bodyPr>
          <a:lstStyle/>
          <a:p>
            <a:r>
              <a:rPr lang="en-US" dirty="0"/>
              <a:t>1</a:t>
            </a:r>
          </a:p>
        </p:txBody>
      </p:sp>
      <p:sp>
        <p:nvSpPr>
          <p:cNvPr id="42" name="TextBox 41"/>
          <p:cNvSpPr txBox="1"/>
          <p:nvPr/>
        </p:nvSpPr>
        <p:spPr>
          <a:xfrm>
            <a:off x="7239000" y="3359947"/>
            <a:ext cx="301686" cy="369332"/>
          </a:xfrm>
          <a:prstGeom prst="rect">
            <a:avLst/>
          </a:prstGeom>
          <a:noFill/>
        </p:spPr>
        <p:txBody>
          <a:bodyPr wrap="none" rtlCol="0">
            <a:spAutoFit/>
          </a:bodyPr>
          <a:lstStyle/>
          <a:p>
            <a:r>
              <a:rPr lang="en-US" dirty="0"/>
              <a:t>2</a:t>
            </a:r>
          </a:p>
        </p:txBody>
      </p:sp>
      <p:sp>
        <p:nvSpPr>
          <p:cNvPr id="43" name="TextBox 42"/>
          <p:cNvSpPr txBox="1"/>
          <p:nvPr/>
        </p:nvSpPr>
        <p:spPr>
          <a:xfrm>
            <a:off x="7897191" y="3367863"/>
            <a:ext cx="301686" cy="369332"/>
          </a:xfrm>
          <a:prstGeom prst="rect">
            <a:avLst/>
          </a:prstGeom>
          <a:noFill/>
        </p:spPr>
        <p:txBody>
          <a:bodyPr wrap="none" rtlCol="0">
            <a:spAutoFit/>
          </a:bodyPr>
          <a:lstStyle/>
          <a:p>
            <a:r>
              <a:rPr lang="en-US" dirty="0"/>
              <a:t>3</a:t>
            </a:r>
          </a:p>
        </p:txBody>
      </p:sp>
      <p:sp>
        <p:nvSpPr>
          <p:cNvPr id="44" name="Left Brace 43"/>
          <p:cNvSpPr/>
          <p:nvPr/>
        </p:nvSpPr>
        <p:spPr>
          <a:xfrm rot="16200000">
            <a:off x="7630203" y="2148168"/>
            <a:ext cx="239723" cy="564931"/>
          </a:xfrm>
          <a:prstGeom prst="leftBrac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44"/>
          <p:cNvSpPr txBox="1"/>
          <p:nvPr/>
        </p:nvSpPr>
        <p:spPr>
          <a:xfrm>
            <a:off x="7533841" y="2531593"/>
            <a:ext cx="740427" cy="369332"/>
          </a:xfrm>
          <a:prstGeom prst="rect">
            <a:avLst/>
          </a:prstGeom>
          <a:noFill/>
        </p:spPr>
        <p:txBody>
          <a:bodyPr wrap="square" rtlCol="0">
            <a:spAutoFit/>
          </a:bodyPr>
          <a:lstStyle/>
          <a:p>
            <a:r>
              <a:rPr lang="en-US" dirty="0"/>
              <a:t>1</a:t>
            </a:r>
          </a:p>
        </p:txBody>
      </p:sp>
      <p:sp>
        <p:nvSpPr>
          <p:cNvPr id="50" name="Left Brace 49"/>
          <p:cNvSpPr/>
          <p:nvPr/>
        </p:nvSpPr>
        <p:spPr>
          <a:xfrm rot="10800000">
            <a:off x="8153400" y="957441"/>
            <a:ext cx="199412" cy="1353329"/>
          </a:xfrm>
          <a:prstGeom prst="leftBrac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p:cNvSpPr txBox="1"/>
          <p:nvPr/>
        </p:nvSpPr>
        <p:spPr>
          <a:xfrm>
            <a:off x="8282151" y="1433563"/>
            <a:ext cx="740427" cy="369332"/>
          </a:xfrm>
          <a:prstGeom prst="rect">
            <a:avLst/>
          </a:prstGeom>
          <a:noFill/>
        </p:spPr>
        <p:txBody>
          <a:bodyPr wrap="square" rtlCol="0">
            <a:spAutoFit/>
          </a:bodyPr>
          <a:lstStyle/>
          <a:p>
            <a:r>
              <a:rPr lang="en-US" dirty="0"/>
              <a:t>5</a:t>
            </a:r>
          </a:p>
        </p:txBody>
      </p:sp>
    </p:spTree>
    <p:extLst>
      <p:ext uri="{BB962C8B-B14F-4D97-AF65-F5344CB8AC3E}">
        <p14:creationId xmlns:p14="http://schemas.microsoft.com/office/powerpoint/2010/main" val="340221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50" grpId="0" animBg="1"/>
      <p:bldP spid="5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41" y="95171"/>
            <a:ext cx="8229600" cy="1143000"/>
          </a:xfrm>
        </p:spPr>
        <p:txBody>
          <a:bodyPr/>
          <a:lstStyle/>
          <a:p>
            <a:r>
              <a:rPr lang="en-US" dirty="0"/>
              <a:t>Slopes and derivatives</a:t>
            </a:r>
          </a:p>
        </p:txBody>
      </p:sp>
      <p:graphicFrame>
        <p:nvGraphicFramePr>
          <p:cNvPr id="4" name="Content Placeholder 3"/>
          <p:cNvGraphicFramePr>
            <a:graphicFrameLocks noGrp="1"/>
          </p:cNvGraphicFramePr>
          <p:nvPr>
            <p:ph idx="1"/>
          </p:nvPr>
        </p:nvGraphicFramePr>
        <p:xfrm>
          <a:off x="3713797" y="1295400"/>
          <a:ext cx="1716405" cy="2072640"/>
        </p:xfrm>
        <a:graphic>
          <a:graphicData uri="http://schemas.openxmlformats.org/drawingml/2006/table">
            <a:tbl>
              <a:tblPr/>
              <a:tblGrid>
                <a:gridCol w="859790">
                  <a:extLst>
                    <a:ext uri="{9D8B030D-6E8A-4147-A177-3AD203B41FA5}">
                      <a16:colId xmlns:a16="http://schemas.microsoft.com/office/drawing/2014/main" val="20000"/>
                    </a:ext>
                  </a:extLst>
                </a:gridCol>
                <a:gridCol w="856615">
                  <a:extLst>
                    <a:ext uri="{9D8B030D-6E8A-4147-A177-3AD203B41FA5}">
                      <a16:colId xmlns:a16="http://schemas.microsoft.com/office/drawing/2014/main" val="20001"/>
                    </a:ext>
                  </a:extLst>
                </a:gridCol>
              </a:tblGrid>
              <a:tr h="0">
                <a:tc>
                  <a:txBody>
                    <a:bodyPr/>
                    <a:lstStyle/>
                    <a:p>
                      <a:pPr marL="0" marR="0" algn="ctr">
                        <a:spcBef>
                          <a:spcPts val="0"/>
                        </a:spcBef>
                        <a:spcAft>
                          <a:spcPts val="0"/>
                        </a:spcAft>
                      </a:pPr>
                      <a:r>
                        <a:rPr lang="en-US" sz="1100" b="1" i="1" dirty="0">
                          <a:effectLst/>
                          <a:latin typeface="Arial"/>
                        </a:rPr>
                        <a:t>x</a:t>
                      </a:r>
                      <a:endParaRPr lang="en-US" sz="1200" dirty="0">
                        <a:effectLst/>
                        <a:latin typeface="Times New Roman"/>
                      </a:endParaRPr>
                    </a:p>
                  </a:txBody>
                  <a:tcPr marL="73025" marR="73025" anchor="ct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D3DFEE"/>
                    </a:solidFill>
                  </a:tcPr>
                </a:tc>
                <a:tc>
                  <a:txBody>
                    <a:bodyPr/>
                    <a:lstStyle/>
                    <a:p>
                      <a:pPr marL="0" marR="0" algn="ctr">
                        <a:spcBef>
                          <a:spcPts val="0"/>
                        </a:spcBef>
                        <a:spcAft>
                          <a:spcPts val="0"/>
                        </a:spcAft>
                      </a:pPr>
                      <a:r>
                        <a:rPr lang="en-US" sz="1100" b="1" i="1">
                          <a:effectLst/>
                          <a:latin typeface="Arial"/>
                        </a:rPr>
                        <a:t>Y</a:t>
                      </a:r>
                      <a:endParaRPr lang="en-US" sz="1200">
                        <a:effectLst/>
                        <a:latin typeface="Times New Roman"/>
                      </a:endParaRPr>
                    </a:p>
                  </a:txBody>
                  <a:tcPr marL="73025" marR="73025" anchor="ct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D3DFEE"/>
                    </a:solidFill>
                  </a:tcPr>
                </a:tc>
                <a:extLst>
                  <a:ext uri="{0D108BD9-81ED-4DB2-BD59-A6C34878D82A}">
                    <a16:rowId xmlns:a16="http://schemas.microsoft.com/office/drawing/2014/main" val="10000"/>
                  </a:ext>
                </a:extLst>
              </a:tr>
              <a:tr h="0">
                <a:tc>
                  <a:txBody>
                    <a:bodyPr/>
                    <a:lstStyle/>
                    <a:p>
                      <a:pPr marL="0" marR="0" algn="ctr">
                        <a:spcBef>
                          <a:spcPts val="0"/>
                        </a:spcBef>
                        <a:spcAft>
                          <a:spcPts val="0"/>
                        </a:spcAft>
                      </a:pPr>
                      <a:r>
                        <a:rPr lang="en-US" sz="1100">
                          <a:effectLst/>
                          <a:latin typeface="Arial"/>
                        </a:rPr>
                        <a:t>-3</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A7BFDE"/>
                    </a:solidFill>
                  </a:tcPr>
                </a:tc>
                <a:tc>
                  <a:txBody>
                    <a:bodyPr/>
                    <a:lstStyle/>
                    <a:p>
                      <a:pPr marL="0" marR="0" algn="ctr">
                        <a:spcBef>
                          <a:spcPts val="0"/>
                        </a:spcBef>
                        <a:spcAft>
                          <a:spcPts val="0"/>
                        </a:spcAft>
                      </a:pPr>
                      <a:r>
                        <a:rPr lang="en-US" sz="1100" dirty="0">
                          <a:effectLst/>
                          <a:latin typeface="Arial"/>
                        </a:rPr>
                        <a:t>9</a:t>
                      </a:r>
                      <a:endParaRPr lang="en-US" sz="1200" dirty="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A7BFDE"/>
                    </a:solidFill>
                  </a:tcPr>
                </a:tc>
                <a:extLst>
                  <a:ext uri="{0D108BD9-81ED-4DB2-BD59-A6C34878D82A}">
                    <a16:rowId xmlns:a16="http://schemas.microsoft.com/office/drawing/2014/main" val="10001"/>
                  </a:ext>
                </a:extLst>
              </a:tr>
              <a:tr h="0">
                <a:tc>
                  <a:txBody>
                    <a:bodyPr/>
                    <a:lstStyle/>
                    <a:p>
                      <a:pPr marL="0" marR="0" algn="ctr">
                        <a:spcBef>
                          <a:spcPts val="0"/>
                        </a:spcBef>
                        <a:spcAft>
                          <a:spcPts val="0"/>
                        </a:spcAft>
                      </a:pPr>
                      <a:r>
                        <a:rPr lang="en-US" sz="1100">
                          <a:effectLst/>
                          <a:latin typeface="Arial"/>
                        </a:rPr>
                        <a:t>-2</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D3DFEE"/>
                    </a:solidFill>
                  </a:tcPr>
                </a:tc>
                <a:tc>
                  <a:txBody>
                    <a:bodyPr/>
                    <a:lstStyle/>
                    <a:p>
                      <a:pPr marL="0" marR="0" algn="ctr">
                        <a:spcBef>
                          <a:spcPts val="0"/>
                        </a:spcBef>
                        <a:spcAft>
                          <a:spcPts val="0"/>
                        </a:spcAft>
                      </a:pPr>
                      <a:r>
                        <a:rPr lang="en-US" sz="1100" dirty="0">
                          <a:effectLst/>
                          <a:latin typeface="Arial"/>
                        </a:rPr>
                        <a:t>4</a:t>
                      </a:r>
                      <a:endParaRPr lang="en-US" sz="1200" dirty="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D3DFEE"/>
                    </a:solidFill>
                  </a:tcPr>
                </a:tc>
                <a:extLst>
                  <a:ext uri="{0D108BD9-81ED-4DB2-BD59-A6C34878D82A}">
                    <a16:rowId xmlns:a16="http://schemas.microsoft.com/office/drawing/2014/main" val="10002"/>
                  </a:ext>
                </a:extLst>
              </a:tr>
              <a:tr h="0">
                <a:tc>
                  <a:txBody>
                    <a:bodyPr/>
                    <a:lstStyle/>
                    <a:p>
                      <a:pPr marL="0" marR="0" algn="ctr">
                        <a:spcBef>
                          <a:spcPts val="0"/>
                        </a:spcBef>
                        <a:spcAft>
                          <a:spcPts val="0"/>
                        </a:spcAft>
                      </a:pPr>
                      <a:r>
                        <a:rPr lang="en-US" sz="1100">
                          <a:effectLst/>
                          <a:latin typeface="Arial"/>
                        </a:rPr>
                        <a:t>-1</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A7BFDE"/>
                    </a:solidFill>
                  </a:tcPr>
                </a:tc>
                <a:tc>
                  <a:txBody>
                    <a:bodyPr/>
                    <a:lstStyle/>
                    <a:p>
                      <a:pPr marL="0" marR="0" algn="ctr">
                        <a:spcBef>
                          <a:spcPts val="0"/>
                        </a:spcBef>
                        <a:spcAft>
                          <a:spcPts val="0"/>
                        </a:spcAft>
                      </a:pPr>
                      <a:r>
                        <a:rPr lang="en-US" sz="1100">
                          <a:effectLst/>
                          <a:latin typeface="Arial"/>
                        </a:rPr>
                        <a:t>1</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A7BFDE"/>
                    </a:solidFill>
                  </a:tcPr>
                </a:tc>
                <a:extLst>
                  <a:ext uri="{0D108BD9-81ED-4DB2-BD59-A6C34878D82A}">
                    <a16:rowId xmlns:a16="http://schemas.microsoft.com/office/drawing/2014/main" val="10003"/>
                  </a:ext>
                </a:extLst>
              </a:tr>
              <a:tr h="0">
                <a:tc>
                  <a:txBody>
                    <a:bodyPr/>
                    <a:lstStyle/>
                    <a:p>
                      <a:pPr marL="0" marR="0" algn="ctr">
                        <a:spcBef>
                          <a:spcPts val="0"/>
                        </a:spcBef>
                        <a:spcAft>
                          <a:spcPts val="0"/>
                        </a:spcAft>
                      </a:pPr>
                      <a:r>
                        <a:rPr lang="en-US" sz="1100">
                          <a:effectLst/>
                          <a:latin typeface="Arial"/>
                        </a:rPr>
                        <a:t>0</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D3DFEE"/>
                    </a:solidFill>
                  </a:tcPr>
                </a:tc>
                <a:tc>
                  <a:txBody>
                    <a:bodyPr/>
                    <a:lstStyle/>
                    <a:p>
                      <a:pPr marL="0" marR="0" algn="ctr">
                        <a:spcBef>
                          <a:spcPts val="0"/>
                        </a:spcBef>
                        <a:spcAft>
                          <a:spcPts val="0"/>
                        </a:spcAft>
                      </a:pPr>
                      <a:r>
                        <a:rPr lang="en-US" sz="1100">
                          <a:effectLst/>
                          <a:latin typeface="Arial"/>
                        </a:rPr>
                        <a:t>0</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D3DFEE"/>
                    </a:solidFill>
                  </a:tcPr>
                </a:tc>
                <a:extLst>
                  <a:ext uri="{0D108BD9-81ED-4DB2-BD59-A6C34878D82A}">
                    <a16:rowId xmlns:a16="http://schemas.microsoft.com/office/drawing/2014/main" val="10004"/>
                  </a:ext>
                </a:extLst>
              </a:tr>
              <a:tr h="0">
                <a:tc>
                  <a:txBody>
                    <a:bodyPr/>
                    <a:lstStyle/>
                    <a:p>
                      <a:pPr marL="0" marR="0" algn="ctr">
                        <a:spcBef>
                          <a:spcPts val="0"/>
                        </a:spcBef>
                        <a:spcAft>
                          <a:spcPts val="0"/>
                        </a:spcAft>
                      </a:pPr>
                      <a:r>
                        <a:rPr lang="en-US" sz="1100" dirty="0">
                          <a:effectLst/>
                          <a:latin typeface="Arial"/>
                        </a:rPr>
                        <a:t>1</a:t>
                      </a:r>
                      <a:endParaRPr lang="en-US" sz="1200" dirty="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A7BFDE"/>
                    </a:solidFill>
                  </a:tcPr>
                </a:tc>
                <a:tc>
                  <a:txBody>
                    <a:bodyPr/>
                    <a:lstStyle/>
                    <a:p>
                      <a:pPr marL="0" marR="0" algn="ctr">
                        <a:spcBef>
                          <a:spcPts val="0"/>
                        </a:spcBef>
                        <a:spcAft>
                          <a:spcPts val="0"/>
                        </a:spcAft>
                      </a:pPr>
                      <a:r>
                        <a:rPr lang="en-US" sz="1100">
                          <a:effectLst/>
                          <a:latin typeface="Arial"/>
                        </a:rPr>
                        <a:t>1</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A7BFDE"/>
                    </a:solidFill>
                  </a:tcPr>
                </a:tc>
                <a:extLst>
                  <a:ext uri="{0D108BD9-81ED-4DB2-BD59-A6C34878D82A}">
                    <a16:rowId xmlns:a16="http://schemas.microsoft.com/office/drawing/2014/main" val="10005"/>
                  </a:ext>
                </a:extLst>
              </a:tr>
              <a:tr h="0">
                <a:tc>
                  <a:txBody>
                    <a:bodyPr/>
                    <a:lstStyle/>
                    <a:p>
                      <a:pPr marL="0" marR="0" algn="ctr">
                        <a:spcBef>
                          <a:spcPts val="0"/>
                        </a:spcBef>
                        <a:spcAft>
                          <a:spcPts val="0"/>
                        </a:spcAft>
                      </a:pPr>
                      <a:r>
                        <a:rPr lang="en-US" sz="1100">
                          <a:effectLst/>
                          <a:latin typeface="Arial"/>
                        </a:rPr>
                        <a:t>2</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D3DFEE"/>
                    </a:solidFill>
                  </a:tcPr>
                </a:tc>
                <a:tc>
                  <a:txBody>
                    <a:bodyPr/>
                    <a:lstStyle/>
                    <a:p>
                      <a:pPr marL="0" marR="0" algn="ctr">
                        <a:spcBef>
                          <a:spcPts val="0"/>
                        </a:spcBef>
                        <a:spcAft>
                          <a:spcPts val="0"/>
                        </a:spcAft>
                      </a:pPr>
                      <a:r>
                        <a:rPr lang="en-US" sz="1100">
                          <a:effectLst/>
                          <a:latin typeface="Arial"/>
                        </a:rPr>
                        <a:t>4</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D3DFEE"/>
                    </a:solidFill>
                  </a:tcPr>
                </a:tc>
                <a:extLst>
                  <a:ext uri="{0D108BD9-81ED-4DB2-BD59-A6C34878D82A}">
                    <a16:rowId xmlns:a16="http://schemas.microsoft.com/office/drawing/2014/main" val="10006"/>
                  </a:ext>
                </a:extLst>
              </a:tr>
              <a:tr h="0">
                <a:tc>
                  <a:txBody>
                    <a:bodyPr/>
                    <a:lstStyle/>
                    <a:p>
                      <a:pPr marL="0" marR="0" algn="ctr">
                        <a:spcBef>
                          <a:spcPts val="0"/>
                        </a:spcBef>
                        <a:spcAft>
                          <a:spcPts val="0"/>
                        </a:spcAft>
                      </a:pPr>
                      <a:r>
                        <a:rPr lang="en-US" sz="1100">
                          <a:effectLst/>
                          <a:latin typeface="Arial"/>
                        </a:rPr>
                        <a:t>3</a:t>
                      </a:r>
                      <a:endParaRPr lang="en-US" sz="120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A7BFDE"/>
                    </a:solidFill>
                  </a:tcPr>
                </a:tc>
                <a:tc>
                  <a:txBody>
                    <a:bodyPr/>
                    <a:lstStyle/>
                    <a:p>
                      <a:pPr marL="0" marR="0" algn="ctr">
                        <a:spcBef>
                          <a:spcPts val="0"/>
                        </a:spcBef>
                        <a:spcAft>
                          <a:spcPts val="0"/>
                        </a:spcAft>
                      </a:pPr>
                      <a:r>
                        <a:rPr lang="en-US" sz="1100" dirty="0">
                          <a:effectLst/>
                          <a:latin typeface="Arial"/>
                        </a:rPr>
                        <a:t>9</a:t>
                      </a:r>
                      <a:endParaRPr lang="en-US" sz="1200" dirty="0">
                        <a:effectLst/>
                        <a:latin typeface="Times New Roman"/>
                      </a:endParaRPr>
                    </a:p>
                  </a:txBody>
                  <a:tcPr marL="73025" marR="73025">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solidFill>
                      <a:srgbClr val="A7BFDE"/>
                    </a:solidFill>
                  </a:tcPr>
                </a:tc>
                <a:extLst>
                  <a:ext uri="{0D108BD9-81ED-4DB2-BD59-A6C34878D82A}">
                    <a16:rowId xmlns:a16="http://schemas.microsoft.com/office/drawing/2014/main" val="10007"/>
                  </a:ext>
                </a:extLst>
              </a:tr>
            </a:tbl>
          </a:graphicData>
        </a:graphic>
      </p:graphicFrame>
      <p:sp>
        <p:nvSpPr>
          <p:cNvPr id="5" name="Rectangle 1"/>
          <p:cNvSpPr>
            <a:spLocks noChangeArrowheads="1"/>
          </p:cNvSpPr>
          <p:nvPr/>
        </p:nvSpPr>
        <p:spPr bwMode="auto">
          <a:xfrm>
            <a:off x="1503363" y="1586299"/>
            <a:ext cx="20780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dirty="0">
                <a:solidFill>
                  <a:srgbClr val="000000"/>
                </a:solidFill>
                <a:latin typeface="Arial" pitchFamily="34" charset="0"/>
                <a:cs typeface="Arial" pitchFamily="34" charset="0"/>
              </a:rPr>
              <a:t>y</a:t>
            </a:r>
            <a:r>
              <a:rPr kumimoji="0" lang="en-US" sz="2800" b="0" i="0" u="none" strike="noStrike" cap="none" normalizeH="0" baseline="0" dirty="0">
                <a:ln>
                  <a:noFill/>
                </a:ln>
                <a:solidFill>
                  <a:srgbClr val="000000"/>
                </a:solidFill>
                <a:effectLst/>
                <a:latin typeface="Arial" pitchFamily="34" charset="0"/>
                <a:cs typeface="Arial" pitchFamily="34" charset="0"/>
              </a:rPr>
              <a:t>=x</a:t>
            </a:r>
            <a:r>
              <a:rPr kumimoji="0" lang="en-US" sz="2800" b="0" i="0" u="none" strike="noStrike" cap="none" normalizeH="0" baseline="30000" dirty="0">
                <a:ln>
                  <a:noFill/>
                </a:ln>
                <a:solidFill>
                  <a:srgbClr val="000000"/>
                </a:solidFill>
                <a:effectLst/>
                <a:latin typeface="Arial" pitchFamily="34" charset="0"/>
                <a:cs typeface="Arial" pitchFamily="34" charset="0"/>
              </a:rPr>
              <a:t>2</a:t>
            </a:r>
            <a:endParaRPr kumimoji="0" lang="en-US" sz="1600" b="0" i="0" u="none" strike="noStrike" cap="none" normalizeH="0" baseline="30000" dirty="0">
              <a:ln>
                <a:noFill/>
              </a:ln>
              <a:solidFill>
                <a:schemeClr val="tx1"/>
              </a:solidFill>
              <a:effectLst/>
              <a:latin typeface="Arial" pitchFamily="34" charset="0"/>
              <a:cs typeface="Arial" pitchFamily="34" charset="0"/>
            </a:endParaRPr>
          </a:p>
        </p:txBody>
      </p:sp>
      <p:sp>
        <p:nvSpPr>
          <p:cNvPr id="7" name="TextBox 6"/>
          <p:cNvSpPr txBox="1"/>
          <p:nvPr/>
        </p:nvSpPr>
        <p:spPr>
          <a:xfrm>
            <a:off x="1066800" y="3722449"/>
            <a:ext cx="7848600" cy="923330"/>
          </a:xfrm>
          <a:prstGeom prst="rect">
            <a:avLst/>
          </a:prstGeom>
          <a:noFill/>
        </p:spPr>
        <p:txBody>
          <a:bodyPr wrap="square" rtlCol="0">
            <a:spAutoFit/>
          </a:bodyPr>
          <a:lstStyle/>
          <a:p>
            <a:endParaRPr lang="en-US" dirty="0"/>
          </a:p>
          <a:p>
            <a:endParaRPr lang="en-US" dirty="0">
              <a:solidFill>
                <a:srgbClr val="FF0000"/>
              </a:solidFill>
            </a:endParaRPr>
          </a:p>
          <a:p>
            <a:endParaRPr lang="en-US" dirty="0"/>
          </a:p>
        </p:txBody>
      </p:sp>
      <p:sp>
        <p:nvSpPr>
          <p:cNvPr id="13" name="Arc 12"/>
          <p:cNvSpPr/>
          <p:nvPr/>
        </p:nvSpPr>
        <p:spPr>
          <a:xfrm flipV="1">
            <a:off x="4603531" y="-2499400"/>
            <a:ext cx="3352800" cy="5646619"/>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13"/>
          <p:cNvSpPr/>
          <p:nvPr/>
        </p:nvSpPr>
        <p:spPr>
          <a:xfrm>
            <a:off x="6477000" y="30480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315200" y="23622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854958" y="76993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flipV="1">
            <a:off x="6235262" y="243840"/>
            <a:ext cx="0" cy="31089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203731" y="3352800"/>
            <a:ext cx="233066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7337518" y="1752600"/>
            <a:ext cx="358682" cy="663482"/>
          </a:xfrm>
          <a:prstGeom prst="line">
            <a:avLst/>
          </a:prstGeom>
          <a:ln w="28575">
            <a:solidFill>
              <a:srgbClr val="00B050"/>
            </a:solidFill>
          </a:ln>
        </p:spPr>
        <p:style>
          <a:lnRef idx="2">
            <a:schemeClr val="dk1"/>
          </a:lnRef>
          <a:fillRef idx="0">
            <a:schemeClr val="dk1"/>
          </a:fillRef>
          <a:effectRef idx="1">
            <a:schemeClr val="dk1"/>
          </a:effectRef>
          <a:fontRef idx="minor">
            <a:schemeClr val="tx1"/>
          </a:fontRef>
        </p:style>
      </p:cxnSp>
      <p:sp>
        <p:nvSpPr>
          <p:cNvPr id="39" name="TextBox 38"/>
          <p:cNvSpPr txBox="1"/>
          <p:nvPr/>
        </p:nvSpPr>
        <p:spPr>
          <a:xfrm>
            <a:off x="6480392" y="3368249"/>
            <a:ext cx="301686" cy="369332"/>
          </a:xfrm>
          <a:prstGeom prst="rect">
            <a:avLst/>
          </a:prstGeom>
          <a:noFill/>
        </p:spPr>
        <p:txBody>
          <a:bodyPr wrap="none" rtlCol="0">
            <a:spAutoFit/>
          </a:bodyPr>
          <a:lstStyle/>
          <a:p>
            <a:r>
              <a:rPr lang="en-US" dirty="0"/>
              <a:t>1</a:t>
            </a:r>
          </a:p>
        </p:txBody>
      </p:sp>
      <p:sp>
        <p:nvSpPr>
          <p:cNvPr id="42" name="TextBox 41"/>
          <p:cNvSpPr txBox="1"/>
          <p:nvPr/>
        </p:nvSpPr>
        <p:spPr>
          <a:xfrm>
            <a:off x="7239000" y="3359947"/>
            <a:ext cx="301686" cy="369332"/>
          </a:xfrm>
          <a:prstGeom prst="rect">
            <a:avLst/>
          </a:prstGeom>
          <a:noFill/>
        </p:spPr>
        <p:txBody>
          <a:bodyPr wrap="none" rtlCol="0">
            <a:spAutoFit/>
          </a:bodyPr>
          <a:lstStyle/>
          <a:p>
            <a:r>
              <a:rPr lang="en-US" dirty="0"/>
              <a:t>2</a:t>
            </a:r>
          </a:p>
        </p:txBody>
      </p:sp>
      <p:sp>
        <p:nvSpPr>
          <p:cNvPr id="43" name="TextBox 42"/>
          <p:cNvSpPr txBox="1"/>
          <p:nvPr/>
        </p:nvSpPr>
        <p:spPr>
          <a:xfrm>
            <a:off x="7927914" y="3345654"/>
            <a:ext cx="301686" cy="369332"/>
          </a:xfrm>
          <a:prstGeom prst="rect">
            <a:avLst/>
          </a:prstGeom>
          <a:noFill/>
        </p:spPr>
        <p:txBody>
          <a:bodyPr wrap="none" rtlCol="0">
            <a:spAutoFit/>
          </a:bodyPr>
          <a:lstStyle/>
          <a:p>
            <a:r>
              <a:rPr lang="en-US" dirty="0"/>
              <a:t>3</a:t>
            </a:r>
          </a:p>
        </p:txBody>
      </p:sp>
      <p:sp>
        <p:nvSpPr>
          <p:cNvPr id="19" name="Left Brace 18"/>
          <p:cNvSpPr/>
          <p:nvPr/>
        </p:nvSpPr>
        <p:spPr>
          <a:xfrm rot="16200000">
            <a:off x="7581504" y="2324497"/>
            <a:ext cx="65391" cy="293200"/>
          </a:xfrm>
          <a:prstGeom prst="leftBrac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7280537" y="2492531"/>
            <a:ext cx="740427" cy="369332"/>
          </a:xfrm>
          <a:prstGeom prst="rect">
            <a:avLst/>
          </a:prstGeom>
          <a:noFill/>
        </p:spPr>
        <p:txBody>
          <a:bodyPr wrap="square" rtlCol="0">
            <a:spAutoFit/>
          </a:bodyPr>
          <a:lstStyle/>
          <a:p>
            <a:r>
              <a:rPr lang="el-GR" dirty="0"/>
              <a:t>Δ</a:t>
            </a:r>
            <a:r>
              <a:rPr lang="en-US" dirty="0"/>
              <a:t>x-&gt;0</a:t>
            </a:r>
          </a:p>
        </p:txBody>
      </p:sp>
      <p:sp>
        <p:nvSpPr>
          <p:cNvPr id="8" name="Rectangle 7"/>
          <p:cNvSpPr/>
          <p:nvPr/>
        </p:nvSpPr>
        <p:spPr>
          <a:xfrm>
            <a:off x="838200" y="4038917"/>
            <a:ext cx="7924800" cy="2462213"/>
          </a:xfrm>
          <a:prstGeom prst="rect">
            <a:avLst/>
          </a:prstGeom>
        </p:spPr>
        <p:txBody>
          <a:bodyPr wrap="square">
            <a:spAutoFit/>
          </a:bodyPr>
          <a:lstStyle/>
          <a:p>
            <a:r>
              <a:rPr lang="en-US" sz="2200" dirty="0"/>
              <a:t>But how do we find the slope at a single point (x) ? We can make up another point x+</a:t>
            </a:r>
            <a:r>
              <a:rPr lang="el-GR" sz="2200" dirty="0"/>
              <a:t>Δ</a:t>
            </a:r>
            <a:r>
              <a:rPr lang="en-US" sz="2200" dirty="0"/>
              <a:t>x where </a:t>
            </a:r>
            <a:r>
              <a:rPr lang="el-GR" sz="2200" dirty="0"/>
              <a:t>Δ</a:t>
            </a:r>
            <a:r>
              <a:rPr lang="en-US" sz="2200" dirty="0"/>
              <a:t>x is very small, so we have two points (x and x+</a:t>
            </a:r>
            <a:r>
              <a:rPr lang="el-GR" sz="2200" dirty="0"/>
              <a:t>Δ</a:t>
            </a:r>
            <a:r>
              <a:rPr lang="en-US" sz="2200" dirty="0"/>
              <a:t>x )and calculate the slope there.  </a:t>
            </a:r>
          </a:p>
          <a:p>
            <a:r>
              <a:rPr lang="en-US" sz="2200" dirty="0"/>
              <a:t>	</a:t>
            </a:r>
          </a:p>
          <a:p>
            <a:r>
              <a:rPr lang="en-US" sz="2200" dirty="0"/>
              <a:t>The slope at x </a:t>
            </a:r>
            <a:r>
              <a:rPr lang="en-US" sz="2200" b="1" dirty="0"/>
              <a:t>as we make </a:t>
            </a:r>
            <a:r>
              <a:rPr lang="el-GR" sz="2200" b="1" dirty="0"/>
              <a:t>Δ</a:t>
            </a:r>
            <a:r>
              <a:rPr lang="en-US" sz="2200" b="1" dirty="0"/>
              <a:t>x  shrink to 0 is the derivative of y at x.  </a:t>
            </a:r>
          </a:p>
          <a:p>
            <a:r>
              <a:rPr lang="en-US" sz="2200" dirty="0"/>
              <a:t>We write </a:t>
            </a:r>
            <a:r>
              <a:rPr lang="en-US" sz="2200" b="1" dirty="0"/>
              <a:t>dx</a:t>
            </a:r>
            <a:r>
              <a:rPr lang="en-US" sz="2200" dirty="0"/>
              <a:t> instead of “as </a:t>
            </a:r>
            <a:r>
              <a:rPr lang="el-GR" sz="2200" dirty="0"/>
              <a:t>Δ</a:t>
            </a:r>
            <a:r>
              <a:rPr lang="en-US" sz="2200" dirty="0"/>
              <a:t>x  shrink to 0” so the derivative of y over x is usually written as </a:t>
            </a:r>
            <a:r>
              <a:rPr lang="en-US" sz="2200" dirty="0" err="1"/>
              <a:t>dy</a:t>
            </a:r>
            <a:r>
              <a:rPr lang="en-US" sz="2200" dirty="0"/>
              <a:t>/dx.</a:t>
            </a:r>
          </a:p>
        </p:txBody>
      </p:sp>
      <p:sp>
        <p:nvSpPr>
          <p:cNvPr id="21" name="Left Brace 20"/>
          <p:cNvSpPr/>
          <p:nvPr/>
        </p:nvSpPr>
        <p:spPr>
          <a:xfrm rot="10800000">
            <a:off x="7854958" y="1812851"/>
            <a:ext cx="195530" cy="565222"/>
          </a:xfrm>
          <a:prstGeom prst="leftBrac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8020964" y="1868212"/>
            <a:ext cx="740427" cy="369332"/>
          </a:xfrm>
          <a:prstGeom prst="rect">
            <a:avLst/>
          </a:prstGeom>
          <a:noFill/>
        </p:spPr>
        <p:txBody>
          <a:bodyPr wrap="square" rtlCol="0">
            <a:spAutoFit/>
          </a:bodyPr>
          <a:lstStyle/>
          <a:p>
            <a:r>
              <a:rPr lang="en-US" dirty="0" err="1"/>
              <a:t>dy</a:t>
            </a:r>
            <a:r>
              <a:rPr lang="en-US" dirty="0"/>
              <a:t>/dx</a:t>
            </a:r>
          </a:p>
        </p:txBody>
      </p:sp>
    </p:spTree>
    <p:extLst>
      <p:ext uri="{BB962C8B-B14F-4D97-AF65-F5344CB8AC3E}">
        <p14:creationId xmlns:p14="http://schemas.microsoft.com/office/powerpoint/2010/main" val="158088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p:bldP spid="21" grpId="0" animBg="1"/>
      <p:bldP spid="2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Recipe for Derivatives</a:t>
            </a:r>
          </a:p>
        </p:txBody>
      </p:sp>
      <p:sp>
        <p:nvSpPr>
          <p:cNvPr id="3" name="Content Placeholder 2"/>
          <p:cNvSpPr>
            <a:spLocks noGrp="1"/>
          </p:cNvSpPr>
          <p:nvPr>
            <p:ph idx="1"/>
          </p:nvPr>
        </p:nvSpPr>
        <p:spPr>
          <a:xfrm>
            <a:off x="461128" y="1600200"/>
            <a:ext cx="8229600" cy="4525963"/>
          </a:xfrm>
        </p:spPr>
        <p:txBody>
          <a:bodyPr>
            <a:normAutofit fontScale="85000" lnSpcReduction="20000"/>
          </a:bodyPr>
          <a:lstStyle/>
          <a:p>
            <a:pPr marL="0" indent="0">
              <a:buNone/>
            </a:pPr>
            <a:r>
              <a:rPr lang="en-US" sz="4000" u="sng" dirty="0"/>
              <a:t>the power rule</a:t>
            </a:r>
            <a:r>
              <a:rPr lang="en-US" sz="4000" dirty="0"/>
              <a:t>: </a:t>
            </a:r>
          </a:p>
          <a:p>
            <a:pPr marL="0" indent="0">
              <a:buNone/>
            </a:pPr>
            <a:r>
              <a:rPr lang="en-US" sz="3300" dirty="0"/>
              <a:t>Identify: m (constant), x (variable), c (exponent) </a:t>
            </a:r>
          </a:p>
          <a:p>
            <a:pPr marL="0" indent="0">
              <a:buNone/>
            </a:pPr>
            <a:endParaRPr lang="en-US" sz="4000" dirty="0"/>
          </a:p>
          <a:p>
            <a:pPr marL="0" indent="0" algn="ctr">
              <a:buNone/>
            </a:pPr>
            <a:r>
              <a:rPr lang="en-US" sz="4600" dirty="0"/>
              <a:t>if  y=mx</a:t>
            </a:r>
            <a:r>
              <a:rPr lang="en-US" sz="4600" baseline="30000" dirty="0"/>
              <a:t>c</a:t>
            </a:r>
            <a:r>
              <a:rPr lang="en-US" sz="4600" dirty="0"/>
              <a:t> , </a:t>
            </a:r>
            <a:r>
              <a:rPr lang="en-US" sz="4600" dirty="0" err="1"/>
              <a:t>dy</a:t>
            </a:r>
            <a:r>
              <a:rPr lang="en-US" sz="4600" dirty="0"/>
              <a:t>/dx= mcx</a:t>
            </a:r>
            <a:r>
              <a:rPr lang="en-US" sz="4600" baseline="30000" dirty="0"/>
              <a:t>c-1</a:t>
            </a:r>
          </a:p>
          <a:p>
            <a:endParaRPr lang="en-US" dirty="0"/>
          </a:p>
          <a:p>
            <a:r>
              <a:rPr lang="en-US" dirty="0"/>
              <a:t>y=x</a:t>
            </a:r>
            <a:r>
              <a:rPr lang="en-US" baseline="30000" dirty="0"/>
              <a:t>2</a:t>
            </a:r>
            <a:r>
              <a:rPr lang="en-US" dirty="0"/>
              <a:t> = 1x</a:t>
            </a:r>
            <a:r>
              <a:rPr lang="en-US" baseline="30000" dirty="0"/>
              <a:t>2</a:t>
            </a:r>
            <a:r>
              <a:rPr lang="en-US" dirty="0"/>
              <a:t>                  constant=1, var =x, exponent=2. </a:t>
            </a:r>
          </a:p>
          <a:p>
            <a:pPr marL="0" indent="0">
              <a:buNone/>
            </a:pPr>
            <a:r>
              <a:rPr lang="en-US" dirty="0"/>
              <a:t>                                         </a:t>
            </a:r>
            <a:r>
              <a:rPr lang="en-US" dirty="0" err="1"/>
              <a:t>dy</a:t>
            </a:r>
            <a:r>
              <a:rPr lang="en-US" dirty="0"/>
              <a:t>/dx=1*2x</a:t>
            </a:r>
            <a:r>
              <a:rPr lang="en-US" baseline="30000" dirty="0"/>
              <a:t>(2-1</a:t>
            </a:r>
            <a:r>
              <a:rPr lang="en-US" dirty="0"/>
              <a:t>) =2x</a:t>
            </a:r>
          </a:p>
          <a:p>
            <a:pPr marL="0" indent="0">
              <a:buNone/>
            </a:pPr>
            <a:endParaRPr lang="en-US" dirty="0"/>
          </a:p>
          <a:p>
            <a:pPr marL="0" indent="0">
              <a:buNone/>
            </a:pPr>
            <a:r>
              <a:rPr lang="en-US" dirty="0"/>
              <a:t>So the derivative of x</a:t>
            </a:r>
            <a:r>
              <a:rPr lang="en-US" baseline="30000" dirty="0"/>
              <a:t>2</a:t>
            </a:r>
            <a:r>
              <a:rPr lang="en-US" dirty="0"/>
              <a:t>at x=2 is 2*2 = 4 </a:t>
            </a:r>
          </a:p>
          <a:p>
            <a:pPr marL="0" indent="0">
              <a:buNone/>
            </a:pPr>
            <a:r>
              <a:rPr lang="en-US" dirty="0"/>
              <a:t>(note this is between 3 and 5 from slide 41)</a:t>
            </a:r>
          </a:p>
          <a:p>
            <a:pPr marL="0" indent="0">
              <a:buNone/>
            </a:pPr>
            <a:endParaRPr lang="en-US" dirty="0"/>
          </a:p>
          <a:p>
            <a:endParaRPr lang="en-US" dirty="0"/>
          </a:p>
        </p:txBody>
      </p:sp>
    </p:spTree>
    <p:extLst>
      <p:ext uri="{BB962C8B-B14F-4D97-AF65-F5344CB8AC3E}">
        <p14:creationId xmlns:p14="http://schemas.microsoft.com/office/powerpoint/2010/main" val="126621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quadratic functions</a:t>
            </a:r>
          </a:p>
        </p:txBody>
      </p:sp>
      <p:graphicFrame>
        <p:nvGraphicFramePr>
          <p:cNvPr id="4" name="Table 3"/>
          <p:cNvGraphicFramePr>
            <a:graphicFrameLocks noGrp="1"/>
          </p:cNvGraphicFramePr>
          <p:nvPr>
            <p:extLst>
              <p:ext uri="{D42A27DB-BD31-4B8C-83A1-F6EECF244321}">
                <p14:modId xmlns:p14="http://schemas.microsoft.com/office/powerpoint/2010/main" val="4110271521"/>
              </p:ext>
            </p:extLst>
          </p:nvPr>
        </p:nvGraphicFramePr>
        <p:xfrm>
          <a:off x="-76200" y="3657600"/>
          <a:ext cx="4114800" cy="439420"/>
        </p:xfrm>
        <a:graphic>
          <a:graphicData uri="http://schemas.openxmlformats.org/drawingml/2006/table">
            <a:tbl>
              <a:tblPr/>
              <a:tblGrid>
                <a:gridCol w="4114800">
                  <a:extLst>
                    <a:ext uri="{9D8B030D-6E8A-4147-A177-3AD203B41FA5}">
                      <a16:colId xmlns:a16="http://schemas.microsoft.com/office/drawing/2014/main" val="20000"/>
                    </a:ext>
                  </a:extLst>
                </a:gridCol>
              </a:tblGrid>
              <a:tr h="0">
                <a:tc>
                  <a:txBody>
                    <a:bodyPr/>
                    <a:lstStyle/>
                    <a:p>
                      <a:pPr marL="0" marR="0" algn="ctr">
                        <a:spcBef>
                          <a:spcPts val="0"/>
                        </a:spcBef>
                        <a:spcAft>
                          <a:spcPts val="0"/>
                        </a:spcAft>
                      </a:pPr>
                      <a:r>
                        <a:rPr lang="en-US" sz="2400" i="1" dirty="0">
                          <a:effectLst/>
                          <a:latin typeface="Arial"/>
                        </a:rPr>
                        <a:t>y = ax</a:t>
                      </a:r>
                      <a:r>
                        <a:rPr lang="en-US" sz="2400" i="1" baseline="30000" dirty="0">
                          <a:effectLst/>
                          <a:latin typeface="arial"/>
                        </a:rPr>
                        <a:t>2</a:t>
                      </a:r>
                      <a:r>
                        <a:rPr lang="en-US" sz="2400" i="1" dirty="0">
                          <a:effectLst/>
                          <a:latin typeface="Arial"/>
                        </a:rPr>
                        <a:t> + </a:t>
                      </a:r>
                      <a:r>
                        <a:rPr lang="en-US" sz="2400" i="1" dirty="0" err="1">
                          <a:effectLst/>
                          <a:latin typeface="Arial"/>
                        </a:rPr>
                        <a:t>bx</a:t>
                      </a:r>
                      <a:r>
                        <a:rPr lang="en-US" sz="2400" i="1" dirty="0">
                          <a:effectLst/>
                          <a:latin typeface="Arial"/>
                        </a:rPr>
                        <a:t> + c</a:t>
                      </a:r>
                      <a:endParaRPr lang="en-US" sz="2800" dirty="0">
                        <a:effectLst/>
                        <a:latin typeface="Times New Roman"/>
                      </a:endParaRPr>
                    </a:p>
                  </a:txBody>
                  <a:tcPr marL="73025" marR="73025" marT="36830" marB="368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5" name="Content Placeholder 4" descr="http://www.montereyinstitute.org/courses/Algebra1/COURSE_TEXT_RESOURCE/U03_L2_T5_text_final_files/image010.gif"/>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14800" y="1676400"/>
            <a:ext cx="3752850" cy="3819525"/>
          </a:xfrm>
          <a:prstGeom prst="rect">
            <a:avLst/>
          </a:prstGeom>
          <a:noFill/>
          <a:ln>
            <a:noFill/>
          </a:ln>
        </p:spPr>
      </p:pic>
      <p:sp>
        <p:nvSpPr>
          <p:cNvPr id="7" name="TextBox 6"/>
          <p:cNvSpPr txBox="1"/>
          <p:nvPr/>
        </p:nvSpPr>
        <p:spPr>
          <a:xfrm>
            <a:off x="5257800" y="4097020"/>
            <a:ext cx="2895600" cy="1169551"/>
          </a:xfrm>
          <a:prstGeom prst="rect">
            <a:avLst/>
          </a:prstGeom>
          <a:noFill/>
        </p:spPr>
        <p:txBody>
          <a:bodyPr wrap="square" rtlCol="0">
            <a:spAutoFit/>
          </a:bodyPr>
          <a:lstStyle/>
          <a:p>
            <a:r>
              <a:rPr lang="en-US" sz="2400" dirty="0"/>
              <a:t>Is a&gt;0 or a&lt;0 here?</a:t>
            </a:r>
          </a:p>
          <a:p>
            <a:r>
              <a:rPr lang="en-US" sz="2800" dirty="0">
                <a:sym typeface="Wingdings" panose="05000000000000000000" pitchFamily="2" charset="2"/>
              </a:rPr>
              <a:t>              </a:t>
            </a:r>
          </a:p>
          <a:p>
            <a:endParaRPr lang="en-US" dirty="0"/>
          </a:p>
        </p:txBody>
      </p:sp>
      <p:sp>
        <p:nvSpPr>
          <p:cNvPr id="8" name="TextBox 7"/>
          <p:cNvSpPr txBox="1"/>
          <p:nvPr/>
        </p:nvSpPr>
        <p:spPr>
          <a:xfrm>
            <a:off x="2362200" y="5726668"/>
            <a:ext cx="5791200" cy="369332"/>
          </a:xfrm>
          <a:prstGeom prst="rect">
            <a:avLst/>
          </a:prstGeom>
          <a:noFill/>
        </p:spPr>
        <p:txBody>
          <a:bodyPr wrap="square" rtlCol="0">
            <a:spAutoFit/>
          </a:bodyPr>
          <a:lstStyle/>
          <a:p>
            <a:r>
              <a:rPr lang="en-US" dirty="0"/>
              <a:t>Quadratic functions are one type of polynomial functions:</a:t>
            </a:r>
          </a:p>
        </p:txBody>
      </p:sp>
      <p:pic>
        <p:nvPicPr>
          <p:cNvPr id="2050" name="Picture 2" descr="a_n x^n + a_{n-1}x^{n-1} + \dotsb + a_2 x^2 + a_1 x + a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6096000"/>
            <a:ext cx="6026727"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38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fontScale="90000"/>
          </a:bodyPr>
          <a:lstStyle/>
          <a:p>
            <a:r>
              <a:rPr lang="en-US" dirty="0"/>
              <a:t>Rules for simplifying polynomials</a:t>
            </a:r>
            <a:br>
              <a:rPr lang="en-US" dirty="0"/>
            </a:br>
            <a:endParaRPr lang="en-US" sz="31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95249067"/>
              </p:ext>
            </p:extLst>
          </p:nvPr>
        </p:nvGraphicFramePr>
        <p:xfrm>
          <a:off x="380431" y="1524000"/>
          <a:ext cx="8534400" cy="3810000"/>
        </p:xfrm>
        <a:graphic>
          <a:graphicData uri="http://schemas.openxmlformats.org/drawingml/2006/table">
            <a:tbl>
              <a:tblPr/>
              <a:tblGrid>
                <a:gridCol w="2844800">
                  <a:extLst>
                    <a:ext uri="{9D8B030D-6E8A-4147-A177-3AD203B41FA5}">
                      <a16:colId xmlns:a16="http://schemas.microsoft.com/office/drawing/2014/main" val="20000"/>
                    </a:ext>
                  </a:extLst>
                </a:gridCol>
                <a:gridCol w="2642169">
                  <a:extLst>
                    <a:ext uri="{9D8B030D-6E8A-4147-A177-3AD203B41FA5}">
                      <a16:colId xmlns:a16="http://schemas.microsoft.com/office/drawing/2014/main" val="20001"/>
                    </a:ext>
                  </a:extLst>
                </a:gridCol>
                <a:gridCol w="3047431">
                  <a:extLst>
                    <a:ext uri="{9D8B030D-6E8A-4147-A177-3AD203B41FA5}">
                      <a16:colId xmlns:a16="http://schemas.microsoft.com/office/drawing/2014/main" val="20002"/>
                    </a:ext>
                  </a:extLst>
                </a:gridCol>
              </a:tblGrid>
              <a:tr h="663501">
                <a:tc rowSpan="2">
                  <a:txBody>
                    <a:bodyPr/>
                    <a:lstStyle/>
                    <a:p>
                      <a:r>
                        <a:rPr lang="en-US" sz="2800" u="none" strike="noStrike" dirty="0">
                          <a:solidFill>
                            <a:srgbClr val="083D8D"/>
                          </a:solidFill>
                          <a:effectLst/>
                          <a:hlinkClick r:id="rId2"/>
                        </a:rPr>
                        <a:t>Product rules</a:t>
                      </a:r>
                      <a:endParaRPr lang="en-US" sz="2800" dirty="0">
                        <a:effectLst/>
                      </a:endParaRPr>
                    </a:p>
                  </a:txBody>
                  <a:tcPr marL="47625" marR="47625"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r>
                        <a:rPr lang="pt-BR" sz="2800" b="0" i="1" dirty="0">
                          <a:effectLst/>
                          <a:latin typeface="Times New Roman"/>
                        </a:rPr>
                        <a:t>x</a:t>
                      </a:r>
                      <a:r>
                        <a:rPr lang="pt-BR" sz="2800" b="0" i="1" baseline="30000" dirty="0">
                          <a:effectLst/>
                          <a:latin typeface="Times New Roman"/>
                        </a:rPr>
                        <a:t> n</a:t>
                      </a:r>
                      <a:r>
                        <a:rPr lang="pt-BR" sz="2800" b="0" dirty="0">
                          <a:effectLst/>
                          <a:latin typeface="Times New Roman"/>
                        </a:rPr>
                        <a:t> · </a:t>
                      </a:r>
                      <a:r>
                        <a:rPr lang="pt-BR" sz="2800" b="0" i="1" dirty="0">
                          <a:effectLst/>
                          <a:latin typeface="Times New Roman"/>
                        </a:rPr>
                        <a:t>x</a:t>
                      </a:r>
                      <a:r>
                        <a:rPr lang="pt-BR" sz="2800" b="0" i="1" baseline="30000" dirty="0">
                          <a:effectLst/>
                          <a:latin typeface="Times New Roman"/>
                        </a:rPr>
                        <a:t> m</a:t>
                      </a:r>
                      <a:r>
                        <a:rPr lang="pt-BR" sz="2800" b="0" dirty="0">
                          <a:effectLst/>
                          <a:latin typeface="Times New Roman"/>
                        </a:rPr>
                        <a:t> = </a:t>
                      </a:r>
                      <a:r>
                        <a:rPr lang="pt-BR" sz="2800" b="0" i="1" dirty="0">
                          <a:effectLst/>
                          <a:latin typeface="Times New Roman"/>
                        </a:rPr>
                        <a:t>x</a:t>
                      </a:r>
                      <a:r>
                        <a:rPr lang="pt-BR" sz="2800" b="0" i="1" baseline="30000" dirty="0">
                          <a:effectLst/>
                          <a:latin typeface="Times New Roman"/>
                        </a:rPr>
                        <a:t> n+m</a:t>
                      </a:r>
                      <a:endParaRPr lang="pt-BR" sz="2800" b="0" dirty="0">
                        <a:effectLst/>
                        <a:latin typeface="Times New Roman"/>
                      </a:endParaRPr>
                    </a:p>
                  </a:txBody>
                  <a:tcPr marL="47625" marR="47625"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r>
                        <a:rPr lang="en-US" sz="2800" b="0" dirty="0">
                          <a:effectLst/>
                          <a:latin typeface="Times New Roman"/>
                        </a:rPr>
                        <a:t>2</a:t>
                      </a:r>
                      <a:r>
                        <a:rPr lang="en-US" sz="2800" b="0" baseline="30000" dirty="0">
                          <a:effectLst/>
                          <a:latin typeface="Times New Roman"/>
                        </a:rPr>
                        <a:t>3.</a:t>
                      </a:r>
                      <a:r>
                        <a:rPr lang="en-US" sz="2800" b="0" dirty="0">
                          <a:effectLst/>
                          <a:latin typeface="Times New Roman"/>
                        </a:rPr>
                        <a:t>·2</a:t>
                      </a:r>
                      <a:r>
                        <a:rPr lang="en-US" sz="2800" b="0" baseline="30000" dirty="0">
                          <a:effectLst/>
                          <a:latin typeface="Times New Roman"/>
                        </a:rPr>
                        <a:t>4</a:t>
                      </a:r>
                      <a:r>
                        <a:rPr lang="en-US" sz="2800" b="0" dirty="0">
                          <a:effectLst/>
                          <a:latin typeface="Times New Roman"/>
                        </a:rPr>
                        <a:t> = 2</a:t>
                      </a:r>
                      <a:r>
                        <a:rPr lang="en-US" sz="2800" b="0" baseline="30000" dirty="0">
                          <a:effectLst/>
                          <a:latin typeface="Times New Roman"/>
                        </a:rPr>
                        <a:t>3+4</a:t>
                      </a:r>
                      <a:r>
                        <a:rPr lang="en-US" sz="2800" b="0" dirty="0">
                          <a:effectLst/>
                          <a:latin typeface="Times New Roman"/>
                        </a:rPr>
                        <a:t> = 128</a:t>
                      </a:r>
                    </a:p>
                  </a:txBody>
                  <a:tcPr marL="47625" marR="47625"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155996">
                <a:tc vMerge="1">
                  <a:txBody>
                    <a:bodyPr/>
                    <a:lstStyle/>
                    <a:p>
                      <a:endParaRPr lang="en-US"/>
                    </a:p>
                  </a:txBody>
                  <a:tcPr/>
                </a:tc>
                <a:tc>
                  <a:txBody>
                    <a:bodyPr/>
                    <a:lstStyle/>
                    <a:p>
                      <a:r>
                        <a:rPr lang="pt-BR" sz="2800" b="0" i="1" dirty="0">
                          <a:effectLst/>
                          <a:latin typeface="Times New Roman"/>
                        </a:rPr>
                        <a:t>x</a:t>
                      </a:r>
                      <a:r>
                        <a:rPr lang="pt-BR" sz="2800" b="0" i="1" baseline="30000" dirty="0">
                          <a:effectLst/>
                          <a:latin typeface="Times New Roman"/>
                        </a:rPr>
                        <a:t> n</a:t>
                      </a:r>
                      <a:r>
                        <a:rPr lang="pt-BR" sz="2800" b="0" dirty="0">
                          <a:effectLst/>
                          <a:latin typeface="Times New Roman"/>
                        </a:rPr>
                        <a:t> ·</a:t>
                      </a:r>
                      <a:r>
                        <a:rPr lang="pt-BR" sz="2800" b="0" i="1" dirty="0">
                          <a:effectLst/>
                          <a:latin typeface="Times New Roman"/>
                        </a:rPr>
                        <a:t>b</a:t>
                      </a:r>
                      <a:r>
                        <a:rPr lang="pt-BR" sz="2800" b="0" i="1" baseline="30000" dirty="0">
                          <a:effectLst/>
                          <a:latin typeface="Times New Roman"/>
                        </a:rPr>
                        <a:t> n</a:t>
                      </a:r>
                      <a:r>
                        <a:rPr lang="pt-BR" sz="2800" b="0" dirty="0">
                          <a:effectLst/>
                          <a:latin typeface="Times New Roman"/>
                        </a:rPr>
                        <a:t> = (</a:t>
                      </a:r>
                      <a:r>
                        <a:rPr lang="pt-BR" sz="2800" b="0" i="1" dirty="0">
                          <a:effectLst/>
                          <a:latin typeface="Times New Roman"/>
                        </a:rPr>
                        <a:t>x</a:t>
                      </a:r>
                      <a:r>
                        <a:rPr lang="pt-BR" sz="2800" b="0" dirty="0">
                          <a:effectLst/>
                          <a:latin typeface="Times New Roman"/>
                        </a:rPr>
                        <a:t>·</a:t>
                      </a:r>
                      <a:r>
                        <a:rPr lang="pt-BR" sz="2800" b="0" i="1" dirty="0">
                          <a:effectLst/>
                          <a:latin typeface="Times New Roman"/>
                        </a:rPr>
                        <a:t>b</a:t>
                      </a:r>
                      <a:r>
                        <a:rPr lang="pt-BR" sz="2800" b="0" dirty="0">
                          <a:effectLst/>
                          <a:latin typeface="Times New Roman"/>
                        </a:rPr>
                        <a:t>)</a:t>
                      </a:r>
                      <a:r>
                        <a:rPr lang="pt-BR" sz="2800" b="0" i="1" baseline="30000" dirty="0">
                          <a:effectLst/>
                          <a:latin typeface="Times New Roman"/>
                        </a:rPr>
                        <a:t> n</a:t>
                      </a:r>
                      <a:endParaRPr lang="pt-BR" sz="2800" b="0" dirty="0">
                        <a:effectLst/>
                        <a:latin typeface="Times New Roman"/>
                      </a:endParaRPr>
                    </a:p>
                  </a:txBody>
                  <a:tcPr marL="47625" marR="47625"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r>
                        <a:rPr lang="en-US" sz="2800" b="0" dirty="0">
                          <a:effectLst/>
                          <a:latin typeface="Times New Roman"/>
                        </a:rPr>
                        <a:t>3</a:t>
                      </a:r>
                      <a:r>
                        <a:rPr lang="en-US" sz="2800" b="0" baseline="30000" dirty="0">
                          <a:effectLst/>
                          <a:latin typeface="Times New Roman"/>
                        </a:rPr>
                        <a:t>2</a:t>
                      </a:r>
                      <a:r>
                        <a:rPr lang="en-US" sz="2800" b="0" dirty="0">
                          <a:effectLst/>
                          <a:latin typeface="Times New Roman"/>
                        </a:rPr>
                        <a:t>·4</a:t>
                      </a:r>
                      <a:r>
                        <a:rPr lang="en-US" sz="2800" b="0" baseline="30000" dirty="0">
                          <a:effectLst/>
                          <a:latin typeface="Times New Roman"/>
                        </a:rPr>
                        <a:t>2</a:t>
                      </a:r>
                      <a:r>
                        <a:rPr lang="en-US" sz="2800" b="0" dirty="0">
                          <a:effectLst/>
                          <a:latin typeface="Times New Roman"/>
                        </a:rPr>
                        <a:t> = (3·4)</a:t>
                      </a:r>
                      <a:r>
                        <a:rPr lang="en-US" sz="2800" b="0" baseline="30000" dirty="0">
                          <a:effectLst/>
                          <a:latin typeface="Times New Roman"/>
                        </a:rPr>
                        <a:t>2</a:t>
                      </a:r>
                      <a:r>
                        <a:rPr lang="en-US" sz="2800" b="0" dirty="0">
                          <a:effectLst/>
                          <a:latin typeface="Times New Roman"/>
                        </a:rPr>
                        <a:t> = 144</a:t>
                      </a:r>
                    </a:p>
                  </a:txBody>
                  <a:tcPr marL="47625" marR="47625"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63501">
                <a:tc rowSpan="2">
                  <a:txBody>
                    <a:bodyPr/>
                    <a:lstStyle/>
                    <a:p>
                      <a:r>
                        <a:rPr lang="en-US" sz="2800" u="none" strike="noStrike">
                          <a:solidFill>
                            <a:srgbClr val="083D8D"/>
                          </a:solidFill>
                          <a:effectLst/>
                          <a:hlinkClick r:id="rId3"/>
                        </a:rPr>
                        <a:t>Quotient rules</a:t>
                      </a:r>
                      <a:endParaRPr lang="en-US" sz="2800">
                        <a:effectLst/>
                      </a:endParaRPr>
                    </a:p>
                  </a:txBody>
                  <a:tcPr marL="47625" marR="47625"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r>
                        <a:rPr lang="pt-BR" sz="2800" b="0" i="1" dirty="0">
                          <a:effectLst/>
                          <a:latin typeface="Times New Roman"/>
                        </a:rPr>
                        <a:t>x</a:t>
                      </a:r>
                      <a:r>
                        <a:rPr lang="pt-BR" sz="2800" b="0" i="1" baseline="30000" dirty="0">
                          <a:effectLst/>
                          <a:latin typeface="Times New Roman"/>
                        </a:rPr>
                        <a:t> n</a:t>
                      </a:r>
                      <a:r>
                        <a:rPr lang="pt-BR" sz="2800" b="0" dirty="0">
                          <a:effectLst/>
                          <a:latin typeface="Times New Roman"/>
                        </a:rPr>
                        <a:t> / </a:t>
                      </a:r>
                      <a:r>
                        <a:rPr lang="pt-BR" sz="2800" b="0" i="1" dirty="0">
                          <a:effectLst/>
                          <a:latin typeface="Times New Roman"/>
                        </a:rPr>
                        <a:t>x</a:t>
                      </a:r>
                      <a:r>
                        <a:rPr lang="pt-BR" sz="2800" b="0" i="1" baseline="30000" dirty="0">
                          <a:effectLst/>
                          <a:latin typeface="Times New Roman"/>
                        </a:rPr>
                        <a:t> m</a:t>
                      </a:r>
                      <a:r>
                        <a:rPr lang="pt-BR" sz="2800" b="0" dirty="0">
                          <a:effectLst/>
                          <a:latin typeface="Times New Roman"/>
                        </a:rPr>
                        <a:t> = </a:t>
                      </a:r>
                      <a:r>
                        <a:rPr lang="pt-BR" sz="2800" b="0" i="1" dirty="0">
                          <a:effectLst/>
                          <a:latin typeface="Times New Roman"/>
                        </a:rPr>
                        <a:t>x</a:t>
                      </a:r>
                      <a:r>
                        <a:rPr lang="pt-BR" sz="2800" b="0" i="1" baseline="30000" dirty="0">
                          <a:effectLst/>
                          <a:latin typeface="Times New Roman"/>
                        </a:rPr>
                        <a:t> n</a:t>
                      </a:r>
                      <a:r>
                        <a:rPr lang="pt-BR" sz="2800" b="0" baseline="30000" dirty="0">
                          <a:effectLst/>
                          <a:latin typeface="Times New Roman"/>
                        </a:rPr>
                        <a:t>-</a:t>
                      </a:r>
                      <a:r>
                        <a:rPr lang="pt-BR" sz="2800" b="0" i="1" baseline="30000" dirty="0">
                          <a:effectLst/>
                          <a:latin typeface="Times New Roman"/>
                        </a:rPr>
                        <a:t>m</a:t>
                      </a:r>
                      <a:endParaRPr lang="pt-BR" sz="2800" b="0" dirty="0">
                        <a:effectLst/>
                        <a:latin typeface="Times New Roman"/>
                      </a:endParaRPr>
                    </a:p>
                  </a:txBody>
                  <a:tcPr marL="47625" marR="47625"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r>
                        <a:rPr lang="en-US" sz="2800" b="0" dirty="0">
                          <a:effectLst/>
                          <a:latin typeface="Times New Roman"/>
                        </a:rPr>
                        <a:t>2</a:t>
                      </a:r>
                      <a:r>
                        <a:rPr lang="en-US" sz="2800" b="0" baseline="30000" dirty="0">
                          <a:effectLst/>
                          <a:latin typeface="Times New Roman"/>
                        </a:rPr>
                        <a:t>5</a:t>
                      </a:r>
                      <a:r>
                        <a:rPr lang="en-US" sz="2800" b="0" dirty="0">
                          <a:effectLst/>
                          <a:latin typeface="Times New Roman"/>
                        </a:rPr>
                        <a:t>/2</a:t>
                      </a:r>
                      <a:r>
                        <a:rPr lang="en-US" sz="2800" b="0" baseline="30000" dirty="0">
                          <a:effectLst/>
                          <a:latin typeface="Times New Roman"/>
                        </a:rPr>
                        <a:t>3</a:t>
                      </a:r>
                      <a:r>
                        <a:rPr lang="en-US" sz="2800" b="0" dirty="0">
                          <a:effectLst/>
                          <a:latin typeface="Times New Roman"/>
                        </a:rPr>
                        <a:t> = 2</a:t>
                      </a:r>
                      <a:r>
                        <a:rPr lang="en-US" sz="2800" b="0" baseline="30000" dirty="0">
                          <a:effectLst/>
                          <a:latin typeface="Times New Roman"/>
                        </a:rPr>
                        <a:t>5-3</a:t>
                      </a:r>
                      <a:r>
                        <a:rPr lang="en-US" sz="2800" b="0" dirty="0">
                          <a:effectLst/>
                          <a:latin typeface="Times New Roman"/>
                        </a:rPr>
                        <a:t> = 4</a:t>
                      </a:r>
                    </a:p>
                  </a:txBody>
                  <a:tcPr marL="47625" marR="47625"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63501">
                <a:tc vMerge="1">
                  <a:txBody>
                    <a:bodyPr/>
                    <a:lstStyle/>
                    <a:p>
                      <a:endParaRPr lang="en-US"/>
                    </a:p>
                  </a:txBody>
                  <a:tcPr/>
                </a:tc>
                <a:tc>
                  <a:txBody>
                    <a:bodyPr/>
                    <a:lstStyle/>
                    <a:p>
                      <a:r>
                        <a:rPr lang="pt-BR" sz="2800" b="0" i="1" dirty="0">
                          <a:effectLst/>
                          <a:latin typeface="Times New Roman"/>
                        </a:rPr>
                        <a:t>x</a:t>
                      </a:r>
                      <a:r>
                        <a:rPr lang="pt-BR" sz="2800" b="0" i="1" baseline="30000" dirty="0">
                          <a:effectLst/>
                          <a:latin typeface="Times New Roman"/>
                        </a:rPr>
                        <a:t> n</a:t>
                      </a:r>
                      <a:r>
                        <a:rPr lang="pt-BR" sz="2800" b="0" dirty="0">
                          <a:effectLst/>
                          <a:latin typeface="Times New Roman"/>
                        </a:rPr>
                        <a:t> / </a:t>
                      </a:r>
                      <a:r>
                        <a:rPr lang="pt-BR" sz="2800" b="0" i="1" dirty="0">
                          <a:effectLst/>
                          <a:latin typeface="Times New Roman"/>
                        </a:rPr>
                        <a:t>b</a:t>
                      </a:r>
                      <a:r>
                        <a:rPr lang="pt-BR" sz="2800" b="0" i="1" baseline="30000" dirty="0">
                          <a:effectLst/>
                          <a:latin typeface="Times New Roman"/>
                        </a:rPr>
                        <a:t> n</a:t>
                      </a:r>
                      <a:r>
                        <a:rPr lang="pt-BR" sz="2800" b="0" dirty="0">
                          <a:effectLst/>
                          <a:latin typeface="Times New Roman"/>
                        </a:rPr>
                        <a:t> = (</a:t>
                      </a:r>
                      <a:r>
                        <a:rPr lang="pt-BR" sz="2800" b="0" i="1" dirty="0">
                          <a:effectLst/>
                          <a:latin typeface="Times New Roman"/>
                        </a:rPr>
                        <a:t>x </a:t>
                      </a:r>
                      <a:r>
                        <a:rPr lang="pt-BR" sz="2800" b="0" dirty="0">
                          <a:effectLst/>
                          <a:latin typeface="Times New Roman"/>
                        </a:rPr>
                        <a:t>/</a:t>
                      </a:r>
                      <a:r>
                        <a:rPr lang="pt-BR" sz="2800" b="0" i="1" dirty="0">
                          <a:effectLst/>
                          <a:latin typeface="Times New Roman"/>
                        </a:rPr>
                        <a:t> b</a:t>
                      </a:r>
                      <a:r>
                        <a:rPr lang="pt-BR" sz="2800" b="0" dirty="0">
                          <a:effectLst/>
                          <a:latin typeface="Times New Roman"/>
                        </a:rPr>
                        <a:t>)</a:t>
                      </a:r>
                      <a:r>
                        <a:rPr lang="pt-BR" sz="2800" b="0" i="1" baseline="30000" dirty="0">
                          <a:effectLst/>
                          <a:latin typeface="Times New Roman"/>
                        </a:rPr>
                        <a:t> n</a:t>
                      </a:r>
                      <a:endParaRPr lang="pt-BR" sz="2800" b="0" dirty="0">
                        <a:effectLst/>
                        <a:latin typeface="Times New Roman"/>
                      </a:endParaRPr>
                    </a:p>
                  </a:txBody>
                  <a:tcPr marL="47625" marR="47625"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r>
                        <a:rPr lang="en-US" sz="2800" b="0" dirty="0">
                          <a:effectLst/>
                          <a:latin typeface="Times New Roman"/>
                        </a:rPr>
                        <a:t>4</a:t>
                      </a:r>
                      <a:r>
                        <a:rPr lang="en-US" sz="2800" b="0" baseline="30000" dirty="0">
                          <a:effectLst/>
                          <a:latin typeface="Times New Roman"/>
                        </a:rPr>
                        <a:t>3</a:t>
                      </a:r>
                      <a:r>
                        <a:rPr lang="en-US" sz="2800" b="0" dirty="0">
                          <a:effectLst/>
                          <a:latin typeface="Times New Roman"/>
                        </a:rPr>
                        <a:t>/2</a:t>
                      </a:r>
                      <a:r>
                        <a:rPr lang="en-US" sz="2800" b="0" baseline="30000" dirty="0">
                          <a:effectLst/>
                          <a:latin typeface="Times New Roman"/>
                        </a:rPr>
                        <a:t>3</a:t>
                      </a:r>
                      <a:r>
                        <a:rPr lang="en-US" sz="2800" b="0" dirty="0">
                          <a:effectLst/>
                          <a:latin typeface="Times New Roman"/>
                        </a:rPr>
                        <a:t> = (4/2)</a:t>
                      </a:r>
                      <a:r>
                        <a:rPr lang="en-US" sz="2800" b="0" baseline="30000" dirty="0">
                          <a:effectLst/>
                          <a:latin typeface="Times New Roman"/>
                        </a:rPr>
                        <a:t>3</a:t>
                      </a:r>
                      <a:r>
                        <a:rPr lang="en-US" sz="2800" b="0" dirty="0">
                          <a:effectLst/>
                          <a:latin typeface="Times New Roman"/>
                        </a:rPr>
                        <a:t> = 8</a:t>
                      </a:r>
                    </a:p>
                  </a:txBody>
                  <a:tcPr marL="47625" marR="47625"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63501">
                <a:tc>
                  <a:txBody>
                    <a:bodyPr/>
                    <a:lstStyle/>
                    <a:p>
                      <a:r>
                        <a:rPr lang="en-US" sz="2800" u="none" strike="noStrike">
                          <a:solidFill>
                            <a:srgbClr val="083D8D"/>
                          </a:solidFill>
                          <a:effectLst/>
                          <a:hlinkClick r:id="rId4"/>
                        </a:rPr>
                        <a:t>Power rules</a:t>
                      </a:r>
                      <a:endParaRPr lang="en-US" sz="2800">
                        <a:effectLst/>
                      </a:endParaRPr>
                    </a:p>
                  </a:txBody>
                  <a:tcPr marL="47625" marR="47625"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r>
                        <a:rPr lang="pt-BR" sz="2800" b="0" dirty="0">
                          <a:effectLst/>
                          <a:latin typeface="Times New Roman"/>
                        </a:rPr>
                        <a:t>(</a:t>
                      </a:r>
                      <a:r>
                        <a:rPr lang="pt-BR" sz="2800" b="0" i="1" dirty="0">
                          <a:effectLst/>
                          <a:latin typeface="Times New Roman"/>
                        </a:rPr>
                        <a:t>x</a:t>
                      </a:r>
                      <a:r>
                        <a:rPr lang="pt-BR" sz="2800" b="0" i="1" baseline="30000" dirty="0">
                          <a:effectLst/>
                          <a:latin typeface="Times New Roman"/>
                        </a:rPr>
                        <a:t> n</a:t>
                      </a:r>
                      <a:r>
                        <a:rPr lang="pt-BR" sz="2800" b="0" dirty="0">
                          <a:effectLst/>
                          <a:latin typeface="Times New Roman"/>
                        </a:rPr>
                        <a:t>)</a:t>
                      </a:r>
                      <a:r>
                        <a:rPr lang="pt-BR" sz="2800" b="0" i="1" baseline="30000" dirty="0">
                          <a:effectLst/>
                          <a:latin typeface="Times New Roman"/>
                        </a:rPr>
                        <a:t> m</a:t>
                      </a:r>
                      <a:r>
                        <a:rPr lang="pt-BR" sz="2800" b="0" dirty="0">
                          <a:effectLst/>
                          <a:latin typeface="Times New Roman"/>
                        </a:rPr>
                        <a:t> = </a:t>
                      </a:r>
                      <a:r>
                        <a:rPr lang="pt-BR" sz="2800" b="0" i="1" dirty="0">
                          <a:effectLst/>
                          <a:latin typeface="Times New Roman"/>
                        </a:rPr>
                        <a:t>x</a:t>
                      </a:r>
                      <a:r>
                        <a:rPr lang="pt-BR" sz="2800" b="0" i="1" baseline="30000" dirty="0">
                          <a:effectLst/>
                          <a:latin typeface="Times New Roman"/>
                        </a:rPr>
                        <a:t> n·m</a:t>
                      </a:r>
                      <a:endParaRPr lang="pt-BR" sz="2800" b="0" dirty="0">
                        <a:effectLst/>
                        <a:latin typeface="Times New Roman"/>
                      </a:endParaRPr>
                    </a:p>
                  </a:txBody>
                  <a:tcPr marL="47625" marR="47625"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r>
                        <a:rPr lang="en-US" sz="2800" b="0" dirty="0">
                          <a:effectLst/>
                          <a:latin typeface="Times New Roman"/>
                        </a:rPr>
                        <a:t>(2</a:t>
                      </a:r>
                      <a:r>
                        <a:rPr lang="en-US" sz="2800" b="0" baseline="30000" dirty="0">
                          <a:effectLst/>
                          <a:latin typeface="Times New Roman"/>
                        </a:rPr>
                        <a:t>3</a:t>
                      </a:r>
                      <a:r>
                        <a:rPr lang="en-US" sz="2800" b="0" dirty="0">
                          <a:effectLst/>
                          <a:latin typeface="Times New Roman"/>
                        </a:rPr>
                        <a:t>)</a:t>
                      </a:r>
                      <a:r>
                        <a:rPr lang="en-US" sz="2800" b="0" baseline="30000" dirty="0">
                          <a:effectLst/>
                          <a:latin typeface="Times New Roman"/>
                        </a:rPr>
                        <a:t>2</a:t>
                      </a:r>
                      <a:r>
                        <a:rPr lang="en-US" sz="2800" b="0" dirty="0">
                          <a:effectLst/>
                          <a:latin typeface="Times New Roman"/>
                        </a:rPr>
                        <a:t> = 2</a:t>
                      </a:r>
                      <a:r>
                        <a:rPr lang="en-US" sz="2800" b="0" baseline="30000" dirty="0">
                          <a:effectLst/>
                          <a:latin typeface="Times New Roman"/>
                        </a:rPr>
                        <a:t>3·2</a:t>
                      </a:r>
                      <a:r>
                        <a:rPr lang="en-US" sz="2800" b="0" dirty="0">
                          <a:effectLst/>
                          <a:latin typeface="Times New Roman"/>
                        </a:rPr>
                        <a:t> = 64</a:t>
                      </a:r>
                    </a:p>
                  </a:txBody>
                  <a:tcPr marL="47625" marR="47625"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5" name="TextBox 4"/>
          <p:cNvSpPr txBox="1"/>
          <p:nvPr/>
        </p:nvSpPr>
        <p:spPr>
          <a:xfrm>
            <a:off x="1028131" y="5791200"/>
            <a:ext cx="7239000" cy="707886"/>
          </a:xfrm>
          <a:prstGeom prst="rect">
            <a:avLst/>
          </a:prstGeom>
          <a:solidFill>
            <a:schemeClr val="bg2">
              <a:lumMod val="90000"/>
            </a:schemeClr>
          </a:solidFill>
        </p:spPr>
        <p:txBody>
          <a:bodyPr wrap="square" rtlCol="0">
            <a:spAutoFit/>
          </a:bodyPr>
          <a:lstStyle/>
          <a:p>
            <a:r>
              <a:rPr lang="en-US" sz="2000" dirty="0"/>
              <a:t>Hint: Maybe useful when working with utility functions in microeconomics. </a:t>
            </a:r>
          </a:p>
        </p:txBody>
      </p:sp>
    </p:spTree>
    <p:extLst>
      <p:ext uri="{BB962C8B-B14F-4D97-AF65-F5344CB8AC3E}">
        <p14:creationId xmlns:p14="http://schemas.microsoft.com/office/powerpoint/2010/main" val="22653471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0000"/>
                </a:solidFill>
              </a:rPr>
              <a:t>m</a:t>
            </a:r>
            <a:r>
              <a:rPr lang="en-US" dirty="0"/>
              <a:t>x</a:t>
            </a:r>
            <a:r>
              <a:rPr lang="en-US" baseline="30000" dirty="0"/>
              <a:t>c  </a:t>
            </a:r>
            <a:r>
              <a:rPr lang="en-US" dirty="0"/>
              <a:t>in general polynomials</a:t>
            </a:r>
            <a:br>
              <a:rPr lang="en-US" dirty="0"/>
            </a:b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1493837"/>
                <a:ext cx="8534400" cy="4754563"/>
              </a:xfrm>
            </p:spPr>
            <p:txBody>
              <a:bodyPr>
                <a:normAutofit/>
              </a:bodyPr>
              <a:lstStyle/>
              <a:p>
                <a:pPr marL="0" indent="0">
                  <a:buNone/>
                </a:pPr>
                <a:r>
                  <a:rPr lang="en-US" dirty="0"/>
                  <a:t>Example: </a:t>
                </a:r>
              </a:p>
              <a:p>
                <a:r>
                  <a:rPr lang="en-US" sz="3400" dirty="0"/>
                  <a:t>Y=</a:t>
                </a:r>
                <a:r>
                  <a:rPr lang="en-US" sz="3400" dirty="0">
                    <a:solidFill>
                      <a:srgbClr val="FF0000"/>
                    </a:solidFill>
                  </a:rPr>
                  <a:t>3</a:t>
                </a:r>
                <a:r>
                  <a:rPr lang="en-US" sz="3400" dirty="0"/>
                  <a:t>x</a:t>
                </a:r>
                <a:r>
                  <a:rPr lang="en-US" sz="3400" baseline="30000" dirty="0"/>
                  <a:t>8</a:t>
                </a:r>
                <a:r>
                  <a:rPr lang="en-US" sz="3400" dirty="0"/>
                  <a:t>+ </a:t>
                </a:r>
                <a:r>
                  <a:rPr lang="en-US" sz="3400" dirty="0">
                    <a:solidFill>
                      <a:srgbClr val="FF0000"/>
                    </a:solidFill>
                  </a:rPr>
                  <a:t>4</a:t>
                </a:r>
                <a14:m>
                  <m:oMath xmlns:m="http://schemas.openxmlformats.org/officeDocument/2006/math">
                    <m:rad>
                      <m:radPr>
                        <m:degHide m:val="on"/>
                        <m:ctrlPr>
                          <a:rPr lang="en-US" sz="3400" i="1" smtClean="0">
                            <a:latin typeface="Cambria Math" panose="02040503050406030204" pitchFamily="18" charset="0"/>
                          </a:rPr>
                        </m:ctrlPr>
                      </m:radPr>
                      <m:deg/>
                      <m:e>
                        <m:r>
                          <a:rPr lang="en-US" sz="3400" b="0" i="1" smtClean="0">
                            <a:latin typeface="Cambria Math" panose="02040503050406030204" pitchFamily="18" charset="0"/>
                          </a:rPr>
                          <m:t>𝑥</m:t>
                        </m:r>
                      </m:e>
                    </m:rad>
                  </m:oMath>
                </a14:m>
                <a:r>
                  <a:rPr lang="en-US" sz="3400" dirty="0"/>
                  <a:t> - </a:t>
                </a:r>
                <a:r>
                  <a:rPr lang="en-US" sz="3400" dirty="0">
                    <a:solidFill>
                      <a:srgbClr val="FF0000"/>
                    </a:solidFill>
                  </a:rPr>
                  <a:t>5</a:t>
                </a:r>
                <a:r>
                  <a:rPr lang="en-US" sz="3400" dirty="0"/>
                  <a:t>x + </a:t>
                </a:r>
                <a14:m>
                  <m:oMath xmlns:m="http://schemas.openxmlformats.org/officeDocument/2006/math">
                    <m:f>
                      <m:fPr>
                        <m:ctrlPr>
                          <a:rPr lang="en-US" sz="3400" i="1" dirty="0" smtClean="0">
                            <a:latin typeface="Cambria Math" panose="02040503050406030204" pitchFamily="18" charset="0"/>
                          </a:rPr>
                        </m:ctrlPr>
                      </m:fPr>
                      <m:num>
                        <m:r>
                          <a:rPr lang="en-US" sz="3400" b="1" i="1" dirty="0" smtClean="0">
                            <a:solidFill>
                              <a:srgbClr val="FF0000"/>
                            </a:solidFill>
                            <a:latin typeface="Cambria Math" panose="02040503050406030204" pitchFamily="18" charset="0"/>
                          </a:rPr>
                          <m:t>𝟐</m:t>
                        </m:r>
                      </m:num>
                      <m:den>
                        <m:r>
                          <a:rPr lang="en-US" sz="3400" b="0" i="1" dirty="0" smtClean="0">
                            <a:latin typeface="Cambria Math" panose="02040503050406030204" pitchFamily="18" charset="0"/>
                          </a:rPr>
                          <m:t>𝑥</m:t>
                        </m:r>
                      </m:den>
                    </m:f>
                  </m:oMath>
                </a14:m>
                <a:r>
                  <a:rPr lang="en-US" sz="3400" dirty="0"/>
                  <a:t>+ </a:t>
                </a:r>
                <a:r>
                  <a:rPr lang="en-US" sz="3400" dirty="0">
                    <a:solidFill>
                      <a:srgbClr val="FF0000"/>
                    </a:solidFill>
                  </a:rPr>
                  <a:t>9</a:t>
                </a:r>
                <a:r>
                  <a:rPr lang="en-US" sz="3400" dirty="0"/>
                  <a:t> + </a:t>
                </a:r>
                <a:r>
                  <a:rPr lang="en-US" sz="3400" dirty="0">
                    <a:solidFill>
                      <a:srgbClr val="FF0000"/>
                    </a:solidFill>
                  </a:rPr>
                  <a:t>2</a:t>
                </a:r>
                <a:r>
                  <a:rPr lang="en-US" sz="3400" dirty="0"/>
                  <a:t>x</a:t>
                </a:r>
                <a:r>
                  <a:rPr lang="en-US" sz="3400" baseline="30000" dirty="0"/>
                  <a:t>8</a:t>
                </a:r>
                <a:r>
                  <a:rPr lang="en-US" sz="3400" dirty="0"/>
                  <a:t>	</a:t>
                </a:r>
                <a:r>
                  <a:rPr lang="en-US" dirty="0"/>
                  <a:t>		</a:t>
                </a:r>
                <a:endParaRPr lang="en-US" baseline="30000" dirty="0"/>
              </a:p>
              <a:p>
                <a:pPr marL="0" indent="0">
                  <a:buNone/>
                </a:pPr>
                <a:endParaRPr lang="en-US" dirty="0"/>
              </a:p>
              <a:p>
                <a:pPr marL="0" indent="0">
                  <a:buNone/>
                </a:pPr>
                <a:r>
                  <a:rPr lang="en-US" dirty="0"/>
                  <a:t>For each term, identify: </a:t>
                </a:r>
                <a:r>
                  <a:rPr lang="en-US" dirty="0">
                    <a:solidFill>
                      <a:srgbClr val="FF0000"/>
                    </a:solidFill>
                  </a:rPr>
                  <a:t>m</a:t>
                </a:r>
                <a:r>
                  <a:rPr lang="en-US" dirty="0"/>
                  <a:t> constant, x variable, c exponent  (</a:t>
                </a:r>
                <a:r>
                  <a:rPr lang="en-US" dirty="0">
                    <a:solidFill>
                      <a:srgbClr val="FF0000"/>
                    </a:solidFill>
                  </a:rPr>
                  <a:t>m</a:t>
                </a:r>
                <a:r>
                  <a:rPr lang="en-US" dirty="0"/>
                  <a:t>x</a:t>
                </a:r>
                <a:r>
                  <a:rPr lang="en-US" baseline="30000" dirty="0"/>
                  <a:t>c</a:t>
                </a:r>
                <a:r>
                  <a:rPr lang="en-US" dirty="0"/>
                  <a:t>)</a:t>
                </a:r>
              </a:p>
              <a:p>
                <a:pPr marL="0" indent="0">
                  <a:buNone/>
                </a:pPr>
                <a:endParaRPr lang="en-US" dirty="0"/>
              </a:p>
              <a:p>
                <a:r>
                  <a:rPr lang="en-US" dirty="0"/>
                  <a:t>Y=</a:t>
                </a:r>
                <a:r>
                  <a:rPr lang="en-US" dirty="0">
                    <a:solidFill>
                      <a:srgbClr val="FF0000"/>
                    </a:solidFill>
                  </a:rPr>
                  <a:t>3</a:t>
                </a:r>
                <a:r>
                  <a:rPr lang="en-US" dirty="0"/>
                  <a:t>x</a:t>
                </a:r>
                <a:r>
                  <a:rPr lang="en-US" baseline="30000" dirty="0"/>
                  <a:t>8</a:t>
                </a:r>
                <a:r>
                  <a:rPr lang="en-US" dirty="0"/>
                  <a:t>+ </a:t>
                </a:r>
                <a:r>
                  <a:rPr lang="en-US" dirty="0">
                    <a:solidFill>
                      <a:srgbClr val="FF0000"/>
                    </a:solidFill>
                  </a:rPr>
                  <a:t>4</a:t>
                </a:r>
                <a:r>
                  <a:rPr lang="en-US" dirty="0"/>
                  <a:t>x</a:t>
                </a:r>
                <a:r>
                  <a:rPr lang="en-US" baseline="30000" dirty="0"/>
                  <a:t>1/2</a:t>
                </a:r>
                <a:r>
                  <a:rPr lang="en-US" dirty="0"/>
                  <a:t> </a:t>
                </a:r>
                <a:r>
                  <a:rPr lang="en-US" dirty="0">
                    <a:solidFill>
                      <a:srgbClr val="FF0000"/>
                    </a:solidFill>
                  </a:rPr>
                  <a:t>- 5</a:t>
                </a:r>
                <a:r>
                  <a:rPr lang="en-US" dirty="0"/>
                  <a:t>x</a:t>
                </a:r>
                <a:r>
                  <a:rPr lang="en-US" baseline="30000" dirty="0"/>
                  <a:t>1</a:t>
                </a:r>
                <a:r>
                  <a:rPr lang="en-US" dirty="0"/>
                  <a:t> + </a:t>
                </a:r>
                <a:r>
                  <a:rPr lang="en-US" dirty="0">
                    <a:solidFill>
                      <a:srgbClr val="FF0000"/>
                    </a:solidFill>
                  </a:rPr>
                  <a:t>2</a:t>
                </a:r>
                <a:r>
                  <a:rPr lang="en-US" dirty="0"/>
                  <a:t>x</a:t>
                </a:r>
                <a:r>
                  <a:rPr lang="en-US" baseline="30000" dirty="0"/>
                  <a:t>-1</a:t>
                </a:r>
                <a:r>
                  <a:rPr lang="en-US" dirty="0"/>
                  <a:t> + </a:t>
                </a:r>
                <a:r>
                  <a:rPr lang="en-US" dirty="0">
                    <a:solidFill>
                      <a:srgbClr val="FF0000"/>
                    </a:solidFill>
                  </a:rPr>
                  <a:t>9</a:t>
                </a:r>
                <a:r>
                  <a:rPr lang="en-US" dirty="0"/>
                  <a:t>x</a:t>
                </a:r>
                <a:r>
                  <a:rPr lang="en-US" baseline="30000" dirty="0"/>
                  <a:t>0</a:t>
                </a:r>
                <a:r>
                  <a:rPr lang="en-US" dirty="0"/>
                  <a:t>+</a:t>
                </a:r>
                <a:r>
                  <a:rPr lang="en-US" dirty="0">
                    <a:solidFill>
                      <a:srgbClr val="FF0000"/>
                    </a:solidFill>
                  </a:rPr>
                  <a:t>2</a:t>
                </a:r>
                <a:r>
                  <a:rPr lang="en-US" dirty="0"/>
                  <a:t>x</a:t>
                </a:r>
                <a:r>
                  <a:rPr lang="en-US" baseline="30000" dirty="0"/>
                  <a:t>8</a:t>
                </a:r>
              </a:p>
              <a:p>
                <a:endParaRPr lang="en-US" dirty="0"/>
              </a:p>
              <a:p>
                <a:endParaRPr lang="en-US" baseline="30000" dirty="0"/>
              </a:p>
              <a:p>
                <a:endParaRPr lang="en-US" dirty="0"/>
              </a:p>
              <a:p>
                <a:endParaRPr lang="en-US" dirty="0"/>
              </a:p>
              <a:p>
                <a:endParaRPr lang="en-US"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1493837"/>
                <a:ext cx="8534400" cy="4754563"/>
              </a:xfrm>
              <a:blipFill>
                <a:blip r:embed="rId2"/>
                <a:stretch>
                  <a:fillRect l="-1786" t="-1667"/>
                </a:stretch>
              </a:blipFill>
            </p:spPr>
            <p:txBody>
              <a:bodyPr/>
              <a:lstStyle/>
              <a:p>
                <a:r>
                  <a:rPr lang="en-US">
                    <a:noFill/>
                  </a:rPr>
                  <a:t> </a:t>
                </a:r>
              </a:p>
            </p:txBody>
          </p:sp>
        </mc:Fallback>
      </mc:AlternateContent>
    </p:spTree>
    <p:extLst>
      <p:ext uri="{BB962C8B-B14F-4D97-AF65-F5344CB8AC3E}">
        <p14:creationId xmlns:p14="http://schemas.microsoft.com/office/powerpoint/2010/main" val="298494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B9CC7-301B-447E-BD9B-986B91008D0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5CEDB1-D5AA-4910-ACED-DC56571B91D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AB409C0-085C-4E2B-B9F6-331F9CB76128}"/>
              </a:ext>
            </a:extLst>
          </p:cNvPr>
          <p:cNvPicPr>
            <a:picLocks noChangeAspect="1"/>
          </p:cNvPicPr>
          <p:nvPr/>
        </p:nvPicPr>
        <p:blipFill>
          <a:blip r:embed="rId3"/>
          <a:stretch>
            <a:fillRect/>
          </a:stretch>
        </p:blipFill>
        <p:spPr>
          <a:xfrm>
            <a:off x="0" y="1000125"/>
            <a:ext cx="9144000" cy="4857750"/>
          </a:xfrm>
          <a:prstGeom prst="rect">
            <a:avLst/>
          </a:prstGeom>
        </p:spPr>
      </p:pic>
    </p:spTree>
    <p:extLst>
      <p:ext uri="{BB962C8B-B14F-4D97-AF65-F5344CB8AC3E}">
        <p14:creationId xmlns:p14="http://schemas.microsoft.com/office/powerpoint/2010/main" val="39846566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86800" cy="1143000"/>
          </a:xfrm>
        </p:spPr>
        <p:txBody>
          <a:bodyPr>
            <a:normAutofit fontScale="90000"/>
          </a:bodyPr>
          <a:lstStyle/>
          <a:p>
            <a:r>
              <a:rPr lang="en-US" sz="3600" u="sng" dirty="0"/>
              <a:t>the power rule</a:t>
            </a:r>
            <a:r>
              <a:rPr lang="en-US" sz="3600" dirty="0"/>
              <a:t>: </a:t>
            </a:r>
            <a:br>
              <a:rPr lang="en-US" sz="3600" dirty="0"/>
            </a:br>
            <a:r>
              <a:rPr lang="en-US" dirty="0"/>
              <a:t>if  y=mx</a:t>
            </a:r>
            <a:r>
              <a:rPr lang="en-US" baseline="30000" dirty="0"/>
              <a:t>c</a:t>
            </a:r>
            <a:r>
              <a:rPr lang="en-US" dirty="0"/>
              <a:t> , </a:t>
            </a:r>
            <a:r>
              <a:rPr lang="en-US" dirty="0" err="1"/>
              <a:t>dy</a:t>
            </a:r>
            <a:r>
              <a:rPr lang="en-US" dirty="0"/>
              <a:t>/dx= mcx</a:t>
            </a:r>
            <a:r>
              <a:rPr lang="en-US" baseline="30000" dirty="0"/>
              <a:t>c-1</a:t>
            </a:r>
            <a:br>
              <a:rPr lang="en-US" baseline="30000" dirty="0"/>
            </a:br>
            <a:endParaRPr lang="en-US" dirty="0"/>
          </a:p>
        </p:txBody>
      </p:sp>
      <p:sp>
        <p:nvSpPr>
          <p:cNvPr id="3" name="Content Placeholder 2"/>
          <p:cNvSpPr>
            <a:spLocks noGrp="1"/>
          </p:cNvSpPr>
          <p:nvPr>
            <p:ph idx="1"/>
          </p:nvPr>
        </p:nvSpPr>
        <p:spPr>
          <a:xfrm>
            <a:off x="464024" y="1385792"/>
            <a:ext cx="8534400" cy="4525963"/>
          </a:xfrm>
        </p:spPr>
        <p:txBody>
          <a:bodyPr>
            <a:normAutofit fontScale="85000" lnSpcReduction="20000"/>
          </a:bodyPr>
          <a:lstStyle/>
          <a:p>
            <a:r>
              <a:rPr lang="en-US" dirty="0"/>
              <a:t>Suppose y is the spread of a disease, x is % of population below poverty line, and z is temperature. How does a 1 unit increase in poverty affect the disease?</a:t>
            </a:r>
          </a:p>
          <a:p>
            <a:endParaRPr lang="en-US" dirty="0"/>
          </a:p>
          <a:p>
            <a:r>
              <a:rPr lang="en-US" dirty="0"/>
              <a:t>y=3x</a:t>
            </a:r>
            <a:r>
              <a:rPr lang="en-US" baseline="30000" dirty="0"/>
              <a:t>3</a:t>
            </a:r>
            <a:r>
              <a:rPr lang="en-US" dirty="0"/>
              <a:t> + 4x</a:t>
            </a:r>
            <a:r>
              <a:rPr lang="en-US" baseline="30000" dirty="0"/>
              <a:t>3</a:t>
            </a:r>
            <a:r>
              <a:rPr lang="en-US" dirty="0"/>
              <a:t>. Simplify first: 7x</a:t>
            </a:r>
            <a:r>
              <a:rPr lang="en-US" baseline="30000" dirty="0"/>
              <a:t>3</a:t>
            </a:r>
            <a:r>
              <a:rPr lang="en-US" dirty="0"/>
              <a:t>. Then identify constant=7, </a:t>
            </a:r>
            <a:r>
              <a:rPr lang="en-US" dirty="0" err="1"/>
              <a:t>var</a:t>
            </a:r>
            <a:r>
              <a:rPr lang="en-US" dirty="0"/>
              <a:t> =x, exponent=3. </a:t>
            </a:r>
          </a:p>
          <a:p>
            <a:pPr marL="0" indent="0">
              <a:buNone/>
            </a:pPr>
            <a:r>
              <a:rPr lang="en-US" dirty="0"/>
              <a:t>                                         </a:t>
            </a:r>
            <a:r>
              <a:rPr lang="en-US" dirty="0" err="1"/>
              <a:t>dy</a:t>
            </a:r>
            <a:r>
              <a:rPr lang="en-US" dirty="0"/>
              <a:t>/dx=7*3x</a:t>
            </a:r>
            <a:r>
              <a:rPr lang="en-US" baseline="30000" dirty="0"/>
              <a:t>(3-1</a:t>
            </a:r>
            <a:r>
              <a:rPr lang="en-US" dirty="0"/>
              <a:t>) =21x</a:t>
            </a:r>
            <a:r>
              <a:rPr lang="en-US" baseline="30000" dirty="0"/>
              <a:t>2</a:t>
            </a:r>
          </a:p>
          <a:p>
            <a:r>
              <a:rPr lang="en-US" dirty="0"/>
              <a:t>y=3x</a:t>
            </a:r>
            <a:r>
              <a:rPr lang="en-US" baseline="30000" dirty="0"/>
              <a:t>2</a:t>
            </a:r>
            <a:r>
              <a:rPr lang="en-US" dirty="0"/>
              <a:t>+ </a:t>
            </a:r>
            <a:r>
              <a:rPr lang="en-US" dirty="0">
                <a:solidFill>
                  <a:srgbClr val="FF0000"/>
                </a:solidFill>
              </a:rPr>
              <a:t>8</a:t>
            </a:r>
            <a:r>
              <a:rPr lang="en-US" i="1" dirty="0">
                <a:solidFill>
                  <a:srgbClr val="FF0000"/>
                </a:solidFill>
              </a:rPr>
              <a:t> </a:t>
            </a:r>
            <a:r>
              <a:rPr lang="en-US" dirty="0"/>
              <a:t> constant=</a:t>
            </a:r>
            <a:r>
              <a:rPr lang="en-US" dirty="0">
                <a:solidFill>
                  <a:srgbClr val="FF0000"/>
                </a:solidFill>
              </a:rPr>
              <a:t>8</a:t>
            </a:r>
            <a:r>
              <a:rPr lang="en-US" dirty="0"/>
              <a:t>, </a:t>
            </a:r>
            <a:r>
              <a:rPr lang="en-US" dirty="0" err="1"/>
              <a:t>var</a:t>
            </a:r>
            <a:r>
              <a:rPr lang="en-US" dirty="0"/>
              <a:t> =x, exponent=0. </a:t>
            </a:r>
          </a:p>
          <a:p>
            <a:pPr marL="0" indent="0">
              <a:buNone/>
            </a:pPr>
            <a:r>
              <a:rPr lang="en-US" dirty="0"/>
              <a:t>                                         </a:t>
            </a:r>
            <a:r>
              <a:rPr lang="en-US" dirty="0" err="1"/>
              <a:t>dy</a:t>
            </a:r>
            <a:r>
              <a:rPr lang="en-US" dirty="0"/>
              <a:t>/dx=6x + </a:t>
            </a:r>
            <a:r>
              <a:rPr lang="en-US" dirty="0">
                <a:solidFill>
                  <a:srgbClr val="FF0000"/>
                </a:solidFill>
              </a:rPr>
              <a:t>8*0x</a:t>
            </a:r>
            <a:r>
              <a:rPr lang="en-US" baseline="30000" dirty="0">
                <a:solidFill>
                  <a:srgbClr val="FF0000"/>
                </a:solidFill>
              </a:rPr>
              <a:t>(0-1</a:t>
            </a:r>
            <a:r>
              <a:rPr lang="en-US" dirty="0">
                <a:solidFill>
                  <a:srgbClr val="FF0000"/>
                </a:solidFill>
              </a:rPr>
              <a:t>)</a:t>
            </a:r>
            <a:r>
              <a:rPr lang="en-US" dirty="0"/>
              <a:t> =6x + 0 = 6x</a:t>
            </a:r>
          </a:p>
          <a:p>
            <a:r>
              <a:rPr lang="en-US" dirty="0"/>
              <a:t>y=3x</a:t>
            </a:r>
            <a:r>
              <a:rPr lang="en-US" baseline="30000" dirty="0"/>
              <a:t>2</a:t>
            </a:r>
            <a:r>
              <a:rPr lang="en-US" dirty="0"/>
              <a:t>+ </a:t>
            </a:r>
            <a:r>
              <a:rPr lang="en-US" dirty="0">
                <a:solidFill>
                  <a:srgbClr val="FF0000"/>
                </a:solidFill>
              </a:rPr>
              <a:t>8z</a:t>
            </a:r>
            <a:r>
              <a:rPr lang="en-US" i="1" dirty="0">
                <a:solidFill>
                  <a:srgbClr val="FF0000"/>
                </a:solidFill>
              </a:rPr>
              <a:t> </a:t>
            </a:r>
            <a:r>
              <a:rPr lang="en-US" dirty="0"/>
              <a:t> constant=</a:t>
            </a:r>
            <a:r>
              <a:rPr lang="en-US" dirty="0">
                <a:solidFill>
                  <a:srgbClr val="FF0000"/>
                </a:solidFill>
              </a:rPr>
              <a:t>8z</a:t>
            </a:r>
            <a:r>
              <a:rPr lang="en-US" dirty="0"/>
              <a:t>, </a:t>
            </a:r>
            <a:r>
              <a:rPr lang="en-US" dirty="0" err="1"/>
              <a:t>var</a:t>
            </a:r>
            <a:r>
              <a:rPr lang="en-US" dirty="0"/>
              <a:t> =x, exponent=0. </a:t>
            </a:r>
          </a:p>
          <a:p>
            <a:pPr marL="0" indent="0">
              <a:buNone/>
            </a:pPr>
            <a:r>
              <a:rPr lang="en-US" dirty="0"/>
              <a:t>                                         </a:t>
            </a:r>
            <a:r>
              <a:rPr lang="en-US" dirty="0" err="1"/>
              <a:t>dy</a:t>
            </a:r>
            <a:r>
              <a:rPr lang="en-US" dirty="0"/>
              <a:t>/dx=6x + </a:t>
            </a:r>
            <a:r>
              <a:rPr lang="en-US" dirty="0">
                <a:solidFill>
                  <a:srgbClr val="FF0000"/>
                </a:solidFill>
              </a:rPr>
              <a:t>8z*0x</a:t>
            </a:r>
            <a:r>
              <a:rPr lang="en-US" baseline="30000" dirty="0">
                <a:solidFill>
                  <a:srgbClr val="FF0000"/>
                </a:solidFill>
              </a:rPr>
              <a:t>(0-1</a:t>
            </a:r>
            <a:r>
              <a:rPr lang="en-US" dirty="0">
                <a:solidFill>
                  <a:srgbClr val="FF0000"/>
                </a:solidFill>
              </a:rPr>
              <a:t>)</a:t>
            </a:r>
            <a:r>
              <a:rPr lang="en-US" dirty="0"/>
              <a:t> =6x + 0 = 6x</a:t>
            </a:r>
          </a:p>
          <a:p>
            <a:endParaRPr lang="en-US" dirty="0"/>
          </a:p>
        </p:txBody>
      </p:sp>
      <p:sp>
        <p:nvSpPr>
          <p:cNvPr id="4" name="TextBox 3"/>
          <p:cNvSpPr txBox="1"/>
          <p:nvPr/>
        </p:nvSpPr>
        <p:spPr>
          <a:xfrm>
            <a:off x="381000" y="5943600"/>
            <a:ext cx="8458200" cy="646331"/>
          </a:xfrm>
          <a:prstGeom prst="rect">
            <a:avLst/>
          </a:prstGeom>
          <a:solidFill>
            <a:schemeClr val="bg2">
              <a:lumMod val="90000"/>
            </a:schemeClr>
          </a:solidFill>
        </p:spPr>
        <p:txBody>
          <a:bodyPr wrap="square" rtlCol="0">
            <a:spAutoFit/>
          </a:bodyPr>
          <a:lstStyle/>
          <a:p>
            <a:r>
              <a:rPr lang="en-US" dirty="0"/>
              <a:t>When will you use this in class? When you’re trying to figure out the rate of change in an outcome due to the implementation of a policy.</a:t>
            </a:r>
          </a:p>
        </p:txBody>
      </p:sp>
    </p:spTree>
    <p:extLst>
      <p:ext uri="{BB962C8B-B14F-4D97-AF65-F5344CB8AC3E}">
        <p14:creationId xmlns:p14="http://schemas.microsoft.com/office/powerpoint/2010/main" val="42459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Exponential function</a:t>
            </a:r>
          </a:p>
        </p:txBody>
      </p:sp>
      <p:sp>
        <p:nvSpPr>
          <p:cNvPr id="3" name="Content Placeholder 2"/>
          <p:cNvSpPr>
            <a:spLocks noGrp="1"/>
          </p:cNvSpPr>
          <p:nvPr>
            <p:ph idx="1"/>
          </p:nvPr>
        </p:nvSpPr>
        <p:spPr>
          <a:xfrm>
            <a:off x="457200" y="1600201"/>
            <a:ext cx="8229600" cy="4114800"/>
          </a:xfrm>
        </p:spPr>
        <p:txBody>
          <a:bodyPr>
            <a:normAutofit fontScale="92500" lnSpcReduction="10000"/>
          </a:bodyPr>
          <a:lstStyle/>
          <a:p>
            <a:r>
              <a:rPr lang="en-US" sz="2800" dirty="0"/>
              <a:t>The growth of a terrorist cell:</a:t>
            </a:r>
          </a:p>
          <a:p>
            <a:r>
              <a:rPr lang="en-US" sz="2800" dirty="0"/>
              <a:t>At month 0 there’s 1 person				1</a:t>
            </a:r>
          </a:p>
          <a:p>
            <a:r>
              <a:rPr lang="en-US" sz="2800" dirty="0"/>
              <a:t>At month 1 this person recruited 2 people		2</a:t>
            </a:r>
          </a:p>
          <a:p>
            <a:r>
              <a:rPr lang="en-US" sz="2800" dirty="0"/>
              <a:t>At month 2 each persons recruited 2 people		4</a:t>
            </a:r>
          </a:p>
          <a:p>
            <a:r>
              <a:rPr lang="en-US" sz="2800" dirty="0"/>
              <a:t>What is the function that describe the growth?</a:t>
            </a:r>
          </a:p>
          <a:p>
            <a:r>
              <a:rPr lang="en-US" sz="2800" dirty="0"/>
              <a:t>f=2</a:t>
            </a:r>
            <a:r>
              <a:rPr lang="en-US" sz="2800" baseline="30000" dirty="0"/>
              <a:t>x</a:t>
            </a:r>
            <a:r>
              <a:rPr lang="en-US" sz="2800" dirty="0"/>
              <a:t> where x is time (month)</a:t>
            </a:r>
          </a:p>
          <a:p>
            <a:endParaRPr lang="en-US" dirty="0"/>
          </a:p>
          <a:p>
            <a:pPr marL="0" indent="0">
              <a:buNone/>
            </a:pPr>
            <a:r>
              <a:rPr lang="en-US" sz="3000" dirty="0"/>
              <a:t>This is an exponential functions </a:t>
            </a:r>
          </a:p>
          <a:p>
            <a:pPr marL="0" indent="0">
              <a:buNone/>
            </a:pPr>
            <a:r>
              <a:rPr lang="en-US" sz="3000" dirty="0"/>
              <a:t>Notice it “asymptotes” at the y axis.</a:t>
            </a:r>
          </a:p>
          <a:p>
            <a:endParaRPr lang="en-US" dirty="0"/>
          </a:p>
        </p:txBody>
      </p:sp>
      <p:pic>
        <p:nvPicPr>
          <p:cNvPr id="4" name="Picture 2" descr="https://encrypted-tbn1.google.com/images?q=tbn:ANd9GcTqzecPIwRfm_Xj2z5jp-Ah6ndUqh-PdLoyhEedjJTTdDo8ePc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3962400"/>
            <a:ext cx="2105025" cy="2171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58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
            <a:ext cx="8229600" cy="1143000"/>
          </a:xfrm>
        </p:spPr>
        <p:txBody>
          <a:bodyPr/>
          <a:lstStyle/>
          <a:p>
            <a:r>
              <a:rPr lang="en-US" dirty="0"/>
              <a:t>Logarithmic function</a:t>
            </a:r>
          </a:p>
        </p:txBody>
      </p:sp>
      <p:sp>
        <p:nvSpPr>
          <p:cNvPr id="3" name="Content Placeholder 2"/>
          <p:cNvSpPr>
            <a:spLocks noGrp="1"/>
          </p:cNvSpPr>
          <p:nvPr>
            <p:ph idx="1"/>
          </p:nvPr>
        </p:nvSpPr>
        <p:spPr>
          <a:xfrm>
            <a:off x="457200" y="1219200"/>
            <a:ext cx="7772400" cy="4648200"/>
          </a:xfrm>
        </p:spPr>
        <p:txBody>
          <a:bodyPr>
            <a:normAutofit fontScale="92500"/>
          </a:bodyPr>
          <a:lstStyle/>
          <a:p>
            <a:r>
              <a:rPr lang="en-US" sz="3400" dirty="0"/>
              <a:t>Time since the inception of the terrorist cell</a:t>
            </a:r>
          </a:p>
          <a:p>
            <a:r>
              <a:rPr lang="en-US" sz="3400" dirty="0"/>
              <a:t>If there is 1 member  (x=1) , y=0 months</a:t>
            </a:r>
          </a:p>
          <a:p>
            <a:r>
              <a:rPr lang="en-US" sz="3400" dirty="0"/>
              <a:t>If there are 2 members (x=2) , y=1</a:t>
            </a:r>
          </a:p>
          <a:p>
            <a:r>
              <a:rPr lang="en-US" sz="3400" dirty="0"/>
              <a:t>If there are 8 members (x=3)</a:t>
            </a:r>
          </a:p>
          <a:p>
            <a:endParaRPr lang="en-US" dirty="0"/>
          </a:p>
          <a:p>
            <a:endParaRPr lang="en-US" dirty="0"/>
          </a:p>
          <a:p>
            <a:r>
              <a:rPr lang="en-US" dirty="0"/>
              <a:t>inverse  of the exponential function</a:t>
            </a:r>
          </a:p>
          <a:p>
            <a:r>
              <a:rPr lang="en-US" dirty="0"/>
              <a:t>Notice it “asymptotes” at the x axis. </a:t>
            </a:r>
          </a:p>
          <a:p>
            <a:endParaRPr lang="en-US" dirty="0"/>
          </a:p>
          <a:p>
            <a:endParaRPr lang="en-US" dirty="0"/>
          </a:p>
        </p:txBody>
      </p:sp>
      <p:pic>
        <p:nvPicPr>
          <p:cNvPr id="56322" name="Picture 2" descr="https://encrypted-tbn3.google.com/images?q=tbn:ANd9GcSpdibPOmHVMaEJElWuQD-B9Huj_k_N7yOqSVWHKevVCHYNGvh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947694"/>
            <a:ext cx="3124200" cy="23102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BCF099C-54D7-497A-AD9D-D6A865E8A726}"/>
              </a:ext>
            </a:extLst>
          </p:cNvPr>
          <p:cNvSpPr/>
          <p:nvPr/>
        </p:nvSpPr>
        <p:spPr>
          <a:xfrm>
            <a:off x="6357099" y="3852518"/>
            <a:ext cx="1502334" cy="523220"/>
          </a:xfrm>
          <a:prstGeom prst="rect">
            <a:avLst/>
          </a:prstGeom>
        </p:spPr>
        <p:txBody>
          <a:bodyPr wrap="none">
            <a:spAutoFit/>
          </a:bodyPr>
          <a:lstStyle/>
          <a:p>
            <a:r>
              <a:rPr lang="en-US" sz="2800" dirty="0"/>
              <a:t>: y=log</a:t>
            </a:r>
            <a:r>
              <a:rPr lang="en-US" sz="2800" baseline="-25000" dirty="0"/>
              <a:t>2</a:t>
            </a:r>
            <a:r>
              <a:rPr lang="en-US" sz="2800" dirty="0"/>
              <a:t>x </a:t>
            </a:r>
          </a:p>
        </p:txBody>
      </p:sp>
    </p:spTree>
    <p:extLst>
      <p:ext uri="{BB962C8B-B14F-4D97-AF65-F5344CB8AC3E}">
        <p14:creationId xmlns:p14="http://schemas.microsoft.com/office/powerpoint/2010/main" val="36604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3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735137"/>
          </a:xfrm>
        </p:spPr>
        <p:txBody>
          <a:bodyPr/>
          <a:lstStyle/>
          <a:p>
            <a:r>
              <a:rPr lang="en-US" dirty="0"/>
              <a:t>2</a:t>
            </a:r>
            <a:r>
              <a:rPr lang="en-US" baseline="30000" dirty="0"/>
              <a:t>x</a:t>
            </a:r>
            <a:r>
              <a:rPr lang="en-US" dirty="0"/>
              <a:t> and  exp(x) = 2.72^x</a:t>
            </a:r>
            <a:br>
              <a:rPr lang="en-US" dirty="0"/>
            </a:br>
            <a:r>
              <a:rPr lang="en-US" dirty="0"/>
              <a:t>Logs and natural logs</a:t>
            </a:r>
          </a:p>
        </p:txBody>
      </p:sp>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009775"/>
            <a:ext cx="29051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8" name="Picture 4" descr="https://encrypted-tbn0.google.com/images?q=tbn:ANd9GcS0RMR9lJLPOJl_oDNi5_sehhIFOGpckoSnBLDxFXUs9K5F1R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4424" y="1771649"/>
            <a:ext cx="3076576" cy="30765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0787" y="5132814"/>
            <a:ext cx="7696200" cy="830997"/>
          </a:xfrm>
          <a:prstGeom prst="rect">
            <a:avLst/>
          </a:prstGeom>
          <a:noFill/>
        </p:spPr>
        <p:txBody>
          <a:bodyPr wrap="square" rtlCol="0">
            <a:spAutoFit/>
          </a:bodyPr>
          <a:lstStyle/>
          <a:p>
            <a:r>
              <a:rPr lang="en-US" sz="2400" dirty="0"/>
              <a:t>In practice when you see y=log(x) it’s usually y=ln(x) than y=</a:t>
            </a:r>
            <a:r>
              <a:rPr lang="en-US" sz="2400" dirty="0" err="1"/>
              <a:t>log</a:t>
            </a:r>
            <a:r>
              <a:rPr lang="en-US" sz="2400" baseline="-25000" dirty="0" err="1"/>
              <a:t>k</a:t>
            </a:r>
            <a:r>
              <a:rPr lang="en-US" sz="2400" dirty="0"/>
              <a:t>(x). This is because </a:t>
            </a:r>
            <a:r>
              <a:rPr lang="en-US" sz="2400" b="1" dirty="0"/>
              <a:t>if y=ln(x), </a:t>
            </a:r>
            <a:r>
              <a:rPr lang="en-US" sz="2400" b="1" dirty="0" err="1"/>
              <a:t>dy</a:t>
            </a:r>
            <a:r>
              <a:rPr lang="en-US" sz="2400" b="1" dirty="0"/>
              <a:t>/dx is just 1/x</a:t>
            </a:r>
            <a:endParaRPr lang="en-US" sz="2400" b="1" baseline="30000" dirty="0"/>
          </a:p>
        </p:txBody>
      </p:sp>
      <p:sp>
        <p:nvSpPr>
          <p:cNvPr id="6" name="TextBox 5"/>
          <p:cNvSpPr txBox="1"/>
          <p:nvPr/>
        </p:nvSpPr>
        <p:spPr>
          <a:xfrm>
            <a:off x="838200" y="6248400"/>
            <a:ext cx="7239000" cy="369332"/>
          </a:xfrm>
          <a:prstGeom prst="rect">
            <a:avLst/>
          </a:prstGeom>
          <a:solidFill>
            <a:schemeClr val="bg2">
              <a:lumMod val="90000"/>
            </a:schemeClr>
          </a:solidFill>
        </p:spPr>
        <p:txBody>
          <a:bodyPr wrap="square" rtlCol="0">
            <a:spAutoFit/>
          </a:bodyPr>
          <a:lstStyle/>
          <a:p>
            <a:r>
              <a:rPr lang="en-US" dirty="0"/>
              <a:t>When will you use this? When you’re learning about logistic regressions. </a:t>
            </a:r>
          </a:p>
        </p:txBody>
      </p:sp>
    </p:spTree>
    <p:extLst>
      <p:ext uri="{BB962C8B-B14F-4D97-AF65-F5344CB8AC3E}">
        <p14:creationId xmlns:p14="http://schemas.microsoft.com/office/powerpoint/2010/main" val="254495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667000"/>
            <a:ext cx="3048000" cy="3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s://encrypted-tbn1.google.com/images?q=tbn:ANd9GcTqzecPIwRfm_Xj2z5jp-Ah6ndUqh-PdLoyhEedjJTTdDo8ePc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447800"/>
            <a:ext cx="2105025" cy="21717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86387" y="2482334"/>
            <a:ext cx="1724025" cy="369332"/>
          </a:xfrm>
          <a:prstGeom prst="rect">
            <a:avLst/>
          </a:prstGeom>
          <a:noFill/>
        </p:spPr>
        <p:txBody>
          <a:bodyPr wrap="square" rtlCol="0">
            <a:spAutoFit/>
          </a:bodyPr>
          <a:lstStyle/>
          <a:p>
            <a:r>
              <a:rPr lang="en-US" dirty="0"/>
              <a:t>Exponential?</a:t>
            </a:r>
          </a:p>
        </p:txBody>
      </p:sp>
      <p:pic>
        <p:nvPicPr>
          <p:cNvPr id="8" name="Picture 2" descr="https://encrypted-tbn3.google.com/images?q=tbn:ANd9GcSpdibPOmHVMaEJElWuQD-B9Huj_k_N7yOqSVWHKevVCHYNGvh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812" y="4114800"/>
            <a:ext cx="3124200" cy="23102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438899" y="4006271"/>
            <a:ext cx="1724025" cy="369332"/>
          </a:xfrm>
          <a:prstGeom prst="rect">
            <a:avLst/>
          </a:prstGeom>
          <a:noFill/>
        </p:spPr>
        <p:txBody>
          <a:bodyPr wrap="square" rtlCol="0">
            <a:spAutoFit/>
          </a:bodyPr>
          <a:lstStyle/>
          <a:p>
            <a:r>
              <a:rPr lang="en-US" dirty="0"/>
              <a:t>Logarithmic?</a:t>
            </a:r>
          </a:p>
        </p:txBody>
      </p:sp>
      <p:pic>
        <p:nvPicPr>
          <p:cNvPr id="10" name="Picture 2" descr="http://img.sparknotes.com/figures/5/58d0bf8a567f329cbfb0d18f70e6be77/y=x%5E2.g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574"/>
          <a:stretch/>
        </p:blipFill>
        <p:spPr bwMode="auto">
          <a:xfrm>
            <a:off x="4175050" y="147941"/>
            <a:ext cx="1902971" cy="16046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819775" y="914400"/>
            <a:ext cx="1724025" cy="369332"/>
          </a:xfrm>
          <a:prstGeom prst="rect">
            <a:avLst/>
          </a:prstGeom>
          <a:noFill/>
        </p:spPr>
        <p:txBody>
          <a:bodyPr wrap="square" rtlCol="0">
            <a:spAutoFit/>
          </a:bodyPr>
          <a:lstStyle/>
          <a:p>
            <a:r>
              <a:rPr lang="en-US" dirty="0"/>
              <a:t>Quadratic?</a:t>
            </a:r>
          </a:p>
        </p:txBody>
      </p:sp>
      <p:sp>
        <p:nvSpPr>
          <p:cNvPr id="12" name="Title 1"/>
          <p:cNvSpPr>
            <a:spLocks noGrp="1"/>
          </p:cNvSpPr>
          <p:nvPr>
            <p:ph type="title"/>
          </p:nvPr>
        </p:nvSpPr>
        <p:spPr>
          <a:xfrm>
            <a:off x="861237" y="1404901"/>
            <a:ext cx="2438400" cy="1143000"/>
          </a:xfrm>
        </p:spPr>
        <p:txBody>
          <a:bodyPr>
            <a:normAutofit fontScale="90000"/>
          </a:bodyPr>
          <a:lstStyle/>
          <a:p>
            <a:r>
              <a:rPr lang="en-US" sz="3600" dirty="0"/>
              <a:t>So back to your data:</a:t>
            </a:r>
          </a:p>
        </p:txBody>
      </p:sp>
      <p:sp>
        <p:nvSpPr>
          <p:cNvPr id="13" name="Rectangle 12"/>
          <p:cNvSpPr/>
          <p:nvPr/>
        </p:nvSpPr>
        <p:spPr>
          <a:xfrm>
            <a:off x="901033" y="6055700"/>
            <a:ext cx="6326347" cy="584775"/>
          </a:xfrm>
          <a:prstGeom prst="rect">
            <a:avLst/>
          </a:prstGeom>
        </p:spPr>
        <p:txBody>
          <a:bodyPr wrap="none">
            <a:spAutoFit/>
          </a:bodyPr>
          <a:lstStyle/>
          <a:p>
            <a:r>
              <a:rPr lang="en-US" sz="3200" b="1" dirty="0"/>
              <a:t>Indeed, cars = 130+290*</a:t>
            </a:r>
            <a:r>
              <a:rPr lang="en-US" sz="3200" b="1" dirty="0" err="1"/>
              <a:t>ln</a:t>
            </a:r>
            <a:r>
              <a:rPr lang="en-US" sz="3200" b="1" dirty="0"/>
              <a:t>(business)</a:t>
            </a:r>
          </a:p>
        </p:txBody>
      </p:sp>
    </p:spTree>
    <p:extLst>
      <p:ext uri="{BB962C8B-B14F-4D97-AF65-F5344CB8AC3E}">
        <p14:creationId xmlns:p14="http://schemas.microsoft.com/office/powerpoint/2010/main" val="283616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239000" cy="4525963"/>
          </a:xfrm>
        </p:spPr>
        <p:txBody>
          <a:bodyPr/>
          <a:lstStyle/>
          <a:p>
            <a:pPr marL="0" indent="0">
              <a:buNone/>
            </a:pPr>
            <a:r>
              <a:rPr lang="en-US" dirty="0"/>
              <a:t>5. what is the optimal # of business to have? (optimization, compound functions)</a:t>
            </a:r>
          </a:p>
          <a:p>
            <a:endParaRPr lang="en-US" dirty="0"/>
          </a:p>
        </p:txBody>
      </p:sp>
      <p:pic>
        <p:nvPicPr>
          <p:cNvPr id="6" name="Picture 8" descr="http://www.merchantcircle.com/corporate/newsletters/2010-06/img/mayor_s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2743200"/>
            <a:ext cx="1428750" cy="1181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0270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525963"/>
          </a:xfrm>
        </p:spPr>
        <p:txBody>
          <a:bodyPr>
            <a:noAutofit/>
          </a:bodyPr>
          <a:lstStyle/>
          <a:p>
            <a:pPr marL="0" indent="0">
              <a:buNone/>
            </a:pPr>
            <a:r>
              <a:rPr lang="en-US" dirty="0"/>
              <a:t>Let’s break this down:</a:t>
            </a:r>
          </a:p>
          <a:p>
            <a:pPr marL="514350" indent="-514350">
              <a:buAutoNum type="arabicPeriod"/>
            </a:pPr>
            <a:r>
              <a:rPr lang="en-US" dirty="0"/>
              <a:t>How does business affect travel time?</a:t>
            </a:r>
          </a:p>
          <a:p>
            <a:pPr marL="400050" lvl="1" indent="0">
              <a:buNone/>
            </a:pPr>
            <a:r>
              <a:rPr lang="en-US" sz="3200" dirty="0"/>
              <a:t>We know: </a:t>
            </a:r>
            <a:r>
              <a:rPr lang="en-US" sz="3200" b="1" dirty="0"/>
              <a:t>cars = 130+290*ln(business) </a:t>
            </a:r>
          </a:p>
          <a:p>
            <a:pPr marL="400050" lvl="1" indent="0">
              <a:buNone/>
            </a:pPr>
            <a:r>
              <a:rPr lang="en-US" sz="3200" dirty="0"/>
              <a:t>And: </a:t>
            </a:r>
            <a:r>
              <a:rPr lang="en-US" sz="3200" b="1" dirty="0" err="1"/>
              <a:t>traveltime</a:t>
            </a:r>
            <a:r>
              <a:rPr lang="en-US" sz="3200" b="1" dirty="0"/>
              <a:t> = 14.7 + 0.03*cars </a:t>
            </a:r>
            <a:endParaRPr lang="en-US" sz="3200" dirty="0"/>
          </a:p>
          <a:p>
            <a:pPr marL="514350" indent="-514350">
              <a:buAutoNum type="arabicPeriod"/>
            </a:pPr>
            <a:r>
              <a:rPr lang="en-US" dirty="0"/>
              <a:t>Suppose his public opinion expert says:</a:t>
            </a:r>
          </a:p>
          <a:p>
            <a:pPr marL="0" indent="0">
              <a:buNone/>
            </a:pPr>
            <a:r>
              <a:rPr lang="en-US" b="1" dirty="0"/>
              <a:t>	complaints = travel time, </a:t>
            </a:r>
          </a:p>
          <a:p>
            <a:pPr marL="0" indent="0">
              <a:buNone/>
            </a:pPr>
            <a:r>
              <a:rPr lang="en-US" b="1" dirty="0"/>
              <a:t>	praise  = # of business</a:t>
            </a:r>
            <a:r>
              <a:rPr lang="en-US" b="1" baseline="30000" dirty="0"/>
              <a:t>2</a:t>
            </a:r>
            <a:r>
              <a:rPr lang="en-US" b="1" dirty="0"/>
              <a:t>/2</a:t>
            </a:r>
          </a:p>
          <a:p>
            <a:pPr marL="0" indent="0">
              <a:buNone/>
            </a:pPr>
            <a:r>
              <a:rPr lang="en-US" dirty="0"/>
              <a:t>Then how can he maximize: </a:t>
            </a:r>
          </a:p>
          <a:p>
            <a:pPr marL="0" indent="0">
              <a:buNone/>
            </a:pPr>
            <a:r>
              <a:rPr lang="en-US" dirty="0"/>
              <a:t>	</a:t>
            </a:r>
            <a:r>
              <a:rPr lang="en-US" b="1" i="1" u="sng" dirty="0">
                <a:solidFill>
                  <a:srgbClr val="FF0000"/>
                </a:solidFill>
              </a:rPr>
              <a:t>praise – complaints ?</a:t>
            </a:r>
          </a:p>
        </p:txBody>
      </p:sp>
      <p:pic>
        <p:nvPicPr>
          <p:cNvPr id="5" name="Picture 8" descr="http://www.merchantcircle.com/corporate/newsletters/2010-06/img/mayor_s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219200"/>
            <a:ext cx="1428750" cy="1181101"/>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3810000" y="152400"/>
            <a:ext cx="3352800" cy="1447800"/>
          </a:xfrm>
          <a:prstGeom prst="wedgeRoundRectCallout">
            <a:avLst>
              <a:gd name="adj1" fmla="val 72491"/>
              <a:gd name="adj2" fmla="val 2006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How many businesses should be on the highway?</a:t>
            </a:r>
          </a:p>
        </p:txBody>
      </p:sp>
    </p:spTree>
    <p:extLst>
      <p:ext uri="{BB962C8B-B14F-4D97-AF65-F5344CB8AC3E}">
        <p14:creationId xmlns:p14="http://schemas.microsoft.com/office/powerpoint/2010/main" val="4904542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8E03247-4ED8-45CD-B33B-861C02A50DA8}"/>
              </a:ext>
            </a:extLst>
          </p:cNvPr>
          <p:cNvGrpSpPr/>
          <p:nvPr/>
        </p:nvGrpSpPr>
        <p:grpSpPr>
          <a:xfrm>
            <a:off x="1597070" y="1392396"/>
            <a:ext cx="5413330" cy="5182049"/>
            <a:chOff x="1597070" y="1392396"/>
            <a:chExt cx="5413330" cy="5182049"/>
          </a:xfrm>
        </p:grpSpPr>
        <p:pic>
          <p:nvPicPr>
            <p:cNvPr id="7" name="Picture 6">
              <a:extLst>
                <a:ext uri="{FF2B5EF4-FFF2-40B4-BE49-F238E27FC236}">
                  <a16:creationId xmlns:a16="http://schemas.microsoft.com/office/drawing/2014/main" id="{339DCE63-18AE-4218-AF99-34057C32EA08}"/>
                </a:ext>
              </a:extLst>
            </p:cNvPr>
            <p:cNvPicPr>
              <a:picLocks noChangeAspect="1"/>
            </p:cNvPicPr>
            <p:nvPr/>
          </p:nvPicPr>
          <p:blipFill rotWithShape="1">
            <a:blip r:embed="rId2"/>
            <a:srcRect r="6533"/>
            <a:stretch/>
          </p:blipFill>
          <p:spPr>
            <a:xfrm>
              <a:off x="1597070" y="1392396"/>
              <a:ext cx="5413330" cy="5182049"/>
            </a:xfrm>
            <a:prstGeom prst="rect">
              <a:avLst/>
            </a:prstGeom>
          </p:spPr>
        </p:pic>
        <p:pic>
          <p:nvPicPr>
            <p:cNvPr id="8" name="Picture 7">
              <a:extLst>
                <a:ext uri="{FF2B5EF4-FFF2-40B4-BE49-F238E27FC236}">
                  <a16:creationId xmlns:a16="http://schemas.microsoft.com/office/drawing/2014/main" id="{E3B55893-5FAB-4C4F-8739-126CF68A4531}"/>
                </a:ext>
              </a:extLst>
            </p:cNvPr>
            <p:cNvPicPr>
              <a:picLocks noChangeAspect="1"/>
            </p:cNvPicPr>
            <p:nvPr/>
          </p:nvPicPr>
          <p:blipFill rotWithShape="1">
            <a:blip r:embed="rId2"/>
            <a:srcRect t="64934" r="17113" b="23303"/>
            <a:stretch/>
          </p:blipFill>
          <p:spPr>
            <a:xfrm>
              <a:off x="2133600" y="4724400"/>
              <a:ext cx="4800600" cy="609600"/>
            </a:xfrm>
            <a:prstGeom prst="rect">
              <a:avLst/>
            </a:prstGeom>
            <a:solidFill>
              <a:schemeClr val="bg1"/>
            </a:solidFill>
          </p:spPr>
        </p:pic>
      </p:grpSp>
      <p:sp>
        <p:nvSpPr>
          <p:cNvPr id="2" name="Title 1"/>
          <p:cNvSpPr>
            <a:spLocks noGrp="1"/>
          </p:cNvSpPr>
          <p:nvPr>
            <p:ph type="title"/>
          </p:nvPr>
        </p:nvSpPr>
        <p:spPr>
          <a:xfrm>
            <a:off x="457200" y="0"/>
            <a:ext cx="8229600" cy="1143000"/>
          </a:xfrm>
        </p:spPr>
        <p:txBody>
          <a:bodyPr>
            <a:normAutofit fontScale="90000"/>
          </a:bodyPr>
          <a:lstStyle/>
          <a:p>
            <a:r>
              <a:rPr lang="en-US" dirty="0"/>
              <a:t>First, how do we optimize a function?</a:t>
            </a:r>
          </a:p>
        </p:txBody>
      </p:sp>
      <p:sp>
        <p:nvSpPr>
          <p:cNvPr id="5" name="Rectangle 4"/>
          <p:cNvSpPr/>
          <p:nvPr/>
        </p:nvSpPr>
        <p:spPr>
          <a:xfrm>
            <a:off x="2315406" y="5771664"/>
            <a:ext cx="6397670" cy="523220"/>
          </a:xfrm>
          <a:prstGeom prst="rect">
            <a:avLst/>
          </a:prstGeom>
          <a:solidFill>
            <a:schemeClr val="bg1"/>
          </a:solidFill>
        </p:spPr>
        <p:txBody>
          <a:bodyPr wrap="square">
            <a:spAutoFit/>
          </a:bodyPr>
          <a:lstStyle/>
          <a:p>
            <a:r>
              <a:rPr lang="en-US" sz="2800" dirty="0"/>
              <a:t>Find X that maximize: Y = 8X-.8X</a:t>
            </a:r>
            <a:r>
              <a:rPr lang="en-US" sz="2800" baseline="30000" dirty="0"/>
              <a:t>2</a:t>
            </a:r>
          </a:p>
        </p:txBody>
      </p:sp>
    </p:spTree>
    <p:extLst>
      <p:ext uri="{BB962C8B-B14F-4D97-AF65-F5344CB8AC3E}">
        <p14:creationId xmlns:p14="http://schemas.microsoft.com/office/powerpoint/2010/main" val="19479056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8E03247-4ED8-45CD-B33B-861C02A50DA8}"/>
              </a:ext>
            </a:extLst>
          </p:cNvPr>
          <p:cNvGrpSpPr/>
          <p:nvPr/>
        </p:nvGrpSpPr>
        <p:grpSpPr>
          <a:xfrm>
            <a:off x="1597070" y="1392396"/>
            <a:ext cx="5413330" cy="5182049"/>
            <a:chOff x="1597070" y="1392396"/>
            <a:chExt cx="5413330" cy="5182049"/>
          </a:xfrm>
        </p:grpSpPr>
        <p:pic>
          <p:nvPicPr>
            <p:cNvPr id="7" name="Picture 6">
              <a:extLst>
                <a:ext uri="{FF2B5EF4-FFF2-40B4-BE49-F238E27FC236}">
                  <a16:creationId xmlns:a16="http://schemas.microsoft.com/office/drawing/2014/main" id="{339DCE63-18AE-4218-AF99-34057C32EA08}"/>
                </a:ext>
              </a:extLst>
            </p:cNvPr>
            <p:cNvPicPr>
              <a:picLocks noChangeAspect="1"/>
            </p:cNvPicPr>
            <p:nvPr/>
          </p:nvPicPr>
          <p:blipFill rotWithShape="1">
            <a:blip r:embed="rId3"/>
            <a:srcRect r="6533"/>
            <a:stretch/>
          </p:blipFill>
          <p:spPr>
            <a:xfrm>
              <a:off x="1597070" y="1392396"/>
              <a:ext cx="5413330" cy="5182049"/>
            </a:xfrm>
            <a:prstGeom prst="rect">
              <a:avLst/>
            </a:prstGeom>
          </p:spPr>
        </p:pic>
        <p:pic>
          <p:nvPicPr>
            <p:cNvPr id="8" name="Picture 7">
              <a:extLst>
                <a:ext uri="{FF2B5EF4-FFF2-40B4-BE49-F238E27FC236}">
                  <a16:creationId xmlns:a16="http://schemas.microsoft.com/office/drawing/2014/main" id="{E3B55893-5FAB-4C4F-8739-126CF68A4531}"/>
                </a:ext>
              </a:extLst>
            </p:cNvPr>
            <p:cNvPicPr>
              <a:picLocks noChangeAspect="1"/>
            </p:cNvPicPr>
            <p:nvPr/>
          </p:nvPicPr>
          <p:blipFill rotWithShape="1">
            <a:blip r:embed="rId3"/>
            <a:srcRect t="64934" r="17113" b="23303"/>
            <a:stretch/>
          </p:blipFill>
          <p:spPr>
            <a:xfrm>
              <a:off x="2133600" y="4724400"/>
              <a:ext cx="4800600" cy="609600"/>
            </a:xfrm>
            <a:prstGeom prst="rect">
              <a:avLst/>
            </a:prstGeom>
            <a:solidFill>
              <a:schemeClr val="bg1"/>
            </a:solidFill>
          </p:spPr>
        </p:pic>
      </p:grpSp>
      <p:sp>
        <p:nvSpPr>
          <p:cNvPr id="2" name="Title 1"/>
          <p:cNvSpPr>
            <a:spLocks noGrp="1"/>
          </p:cNvSpPr>
          <p:nvPr>
            <p:ph type="title"/>
          </p:nvPr>
        </p:nvSpPr>
        <p:spPr>
          <a:xfrm>
            <a:off x="457200" y="0"/>
            <a:ext cx="8229600" cy="1143000"/>
          </a:xfrm>
        </p:spPr>
        <p:txBody>
          <a:bodyPr>
            <a:normAutofit/>
          </a:bodyPr>
          <a:lstStyle/>
          <a:p>
            <a:r>
              <a:rPr lang="en-US" dirty="0"/>
              <a:t>Y is maximized when </a:t>
            </a:r>
            <a:r>
              <a:rPr lang="en-US" dirty="0" err="1"/>
              <a:t>dY</a:t>
            </a:r>
            <a:r>
              <a:rPr lang="en-US" dirty="0"/>
              <a:t>/</a:t>
            </a:r>
            <a:r>
              <a:rPr lang="en-US" dirty="0" err="1"/>
              <a:t>dX</a:t>
            </a:r>
            <a:r>
              <a:rPr lang="en-US" dirty="0"/>
              <a:t>=0</a:t>
            </a:r>
          </a:p>
        </p:txBody>
      </p:sp>
      <p:sp>
        <p:nvSpPr>
          <p:cNvPr id="5" name="Rectangle 4"/>
          <p:cNvSpPr/>
          <p:nvPr/>
        </p:nvSpPr>
        <p:spPr>
          <a:xfrm>
            <a:off x="2315406" y="5771664"/>
            <a:ext cx="6397670" cy="523220"/>
          </a:xfrm>
          <a:prstGeom prst="rect">
            <a:avLst/>
          </a:prstGeom>
          <a:solidFill>
            <a:schemeClr val="bg1"/>
          </a:solidFill>
        </p:spPr>
        <p:txBody>
          <a:bodyPr wrap="square">
            <a:spAutoFit/>
          </a:bodyPr>
          <a:lstStyle/>
          <a:p>
            <a:r>
              <a:rPr lang="en-US" sz="2800" dirty="0"/>
              <a:t>Find X that maximize: Y = 8X-.8X</a:t>
            </a:r>
            <a:r>
              <a:rPr lang="en-US" sz="2800" baseline="30000" dirty="0"/>
              <a:t>2</a:t>
            </a:r>
          </a:p>
        </p:txBody>
      </p:sp>
      <p:cxnSp>
        <p:nvCxnSpPr>
          <p:cNvPr id="10" name="Straight Connector 9">
            <a:extLst>
              <a:ext uri="{FF2B5EF4-FFF2-40B4-BE49-F238E27FC236}">
                <a16:creationId xmlns:a16="http://schemas.microsoft.com/office/drawing/2014/main" id="{A69991BC-CA90-4A6B-9110-243C85136239}"/>
              </a:ext>
            </a:extLst>
          </p:cNvPr>
          <p:cNvCxnSpPr/>
          <p:nvPr/>
        </p:nvCxnSpPr>
        <p:spPr>
          <a:xfrm>
            <a:off x="4343400" y="1600200"/>
            <a:ext cx="0" cy="32766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2B08AB9-1DE3-45DE-8317-89ACADCF893F}"/>
              </a:ext>
            </a:extLst>
          </p:cNvPr>
          <p:cNvSpPr/>
          <p:nvPr/>
        </p:nvSpPr>
        <p:spPr>
          <a:xfrm>
            <a:off x="4564117" y="2576014"/>
            <a:ext cx="4427478" cy="1815882"/>
          </a:xfrm>
          <a:prstGeom prst="rect">
            <a:avLst/>
          </a:prstGeom>
          <a:solidFill>
            <a:schemeClr val="bg2"/>
          </a:solidFill>
        </p:spPr>
        <p:txBody>
          <a:bodyPr wrap="square">
            <a:spAutoFit/>
          </a:bodyPr>
          <a:lstStyle/>
          <a:p>
            <a:r>
              <a:rPr lang="en-US" sz="2800" dirty="0"/>
              <a:t>Y = 8X-0.8X</a:t>
            </a:r>
            <a:r>
              <a:rPr lang="en-US" sz="2800" baseline="30000" dirty="0"/>
              <a:t>2</a:t>
            </a:r>
          </a:p>
          <a:p>
            <a:r>
              <a:rPr lang="en-US" sz="2800" dirty="0" err="1"/>
              <a:t>dY</a:t>
            </a:r>
            <a:r>
              <a:rPr lang="en-US" sz="2800" dirty="0"/>
              <a:t>/</a:t>
            </a:r>
            <a:r>
              <a:rPr lang="en-US" sz="2800" dirty="0" err="1"/>
              <a:t>dX</a:t>
            </a:r>
            <a:r>
              <a:rPr lang="en-US" sz="2800" dirty="0"/>
              <a:t> = 8 – 0.8*2*X = 8-1.6X</a:t>
            </a:r>
          </a:p>
          <a:p>
            <a:r>
              <a:rPr lang="en-US" sz="2800" dirty="0"/>
              <a:t>Set </a:t>
            </a:r>
            <a:r>
              <a:rPr lang="en-US" sz="2800" dirty="0" err="1"/>
              <a:t>dY</a:t>
            </a:r>
            <a:r>
              <a:rPr lang="en-US" sz="2800" dirty="0"/>
              <a:t>/</a:t>
            </a:r>
            <a:r>
              <a:rPr lang="en-US" sz="2800" dirty="0" err="1"/>
              <a:t>dX</a:t>
            </a:r>
            <a:r>
              <a:rPr lang="en-US" sz="2800" dirty="0"/>
              <a:t> to 0:</a:t>
            </a:r>
          </a:p>
          <a:p>
            <a:r>
              <a:rPr lang="en-US" sz="2800" dirty="0"/>
              <a:t>8-1.6X=0   		 X=5</a:t>
            </a:r>
          </a:p>
        </p:txBody>
      </p:sp>
    </p:spTree>
    <p:extLst>
      <p:ext uri="{BB962C8B-B14F-4D97-AF65-F5344CB8AC3E}">
        <p14:creationId xmlns:p14="http://schemas.microsoft.com/office/powerpoint/2010/main" val="13503682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1"/>
            <a:ext cx="8229600" cy="4419600"/>
          </a:xfrm>
        </p:spPr>
        <p:txBody>
          <a:bodyPr>
            <a:noAutofit/>
          </a:bodyPr>
          <a:lstStyle/>
          <a:p>
            <a:pPr marL="0" indent="0">
              <a:buNone/>
            </a:pPr>
            <a:r>
              <a:rPr lang="en-US" sz="2800" dirty="0"/>
              <a:t>Let’s break this down:</a:t>
            </a:r>
          </a:p>
          <a:p>
            <a:pPr marL="514350" indent="-514350">
              <a:buAutoNum type="arabicPeriod"/>
            </a:pPr>
            <a:r>
              <a:rPr lang="en-US" sz="2800" dirty="0"/>
              <a:t>How does business affect travel time?</a:t>
            </a:r>
          </a:p>
          <a:p>
            <a:pPr marL="400050" lvl="1" indent="0">
              <a:buNone/>
            </a:pPr>
            <a:r>
              <a:rPr lang="en-US" b="1" dirty="0"/>
              <a:t>cars = 130+290*ln(business) </a:t>
            </a:r>
          </a:p>
          <a:p>
            <a:pPr marL="400050" lvl="1" indent="0">
              <a:buNone/>
            </a:pPr>
            <a:r>
              <a:rPr lang="en-US" b="1" dirty="0" err="1"/>
              <a:t>traveltime</a:t>
            </a:r>
            <a:r>
              <a:rPr lang="en-US" b="1" dirty="0"/>
              <a:t> = 14.7 + 0.03*cars </a:t>
            </a:r>
          </a:p>
          <a:p>
            <a:pPr marL="400050" lvl="1" indent="0">
              <a:buNone/>
            </a:pPr>
            <a:r>
              <a:rPr lang="en-US" dirty="0"/>
              <a:t>So: </a:t>
            </a:r>
            <a:r>
              <a:rPr lang="en-US" dirty="0" err="1"/>
              <a:t>traveltime</a:t>
            </a:r>
            <a:r>
              <a:rPr lang="en-US" dirty="0"/>
              <a:t> = 14.7 + 0.03*(130+290*ln(business) )</a:t>
            </a:r>
          </a:p>
          <a:p>
            <a:pPr marL="400050" lvl="1" indent="0">
              <a:buNone/>
            </a:pPr>
            <a:r>
              <a:rPr lang="en-US" dirty="0"/>
              <a:t>Simplifying: t= 18.6+8.7ln(b)</a:t>
            </a:r>
          </a:p>
        </p:txBody>
      </p:sp>
      <p:pic>
        <p:nvPicPr>
          <p:cNvPr id="5" name="Picture 8" descr="http://www.merchantcircle.com/corporate/newsletters/2010-06/img/mayor_s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219200"/>
            <a:ext cx="1428750" cy="1181101"/>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3810000" y="152400"/>
            <a:ext cx="3352800" cy="1447800"/>
          </a:xfrm>
          <a:prstGeom prst="wedgeRoundRectCallout">
            <a:avLst>
              <a:gd name="adj1" fmla="val 72491"/>
              <a:gd name="adj2" fmla="val 2006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How many businesses should be on the highway?</a:t>
            </a:r>
          </a:p>
        </p:txBody>
      </p:sp>
    </p:spTree>
    <p:extLst>
      <p:ext uri="{BB962C8B-B14F-4D97-AF65-F5344CB8AC3E}">
        <p14:creationId xmlns:p14="http://schemas.microsoft.com/office/powerpoint/2010/main" val="403287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E274E-6E16-4268-B290-C2D624E7A6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FF0358-DD0C-4D0B-84EE-7B0AEAB046F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1FCED3D-19A7-4C6D-BFCC-3B8B1AFC4A8D}"/>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4496640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1"/>
            <a:ext cx="8229600" cy="4419600"/>
          </a:xfrm>
        </p:spPr>
        <p:txBody>
          <a:bodyPr>
            <a:noAutofit/>
          </a:bodyPr>
          <a:lstStyle/>
          <a:p>
            <a:pPr marL="0" indent="0">
              <a:buNone/>
            </a:pPr>
            <a:r>
              <a:rPr lang="en-US" sz="2800" dirty="0"/>
              <a:t>Let’s break this down:</a:t>
            </a:r>
          </a:p>
          <a:p>
            <a:pPr marL="514350" indent="-514350">
              <a:buAutoNum type="arabicPeriod"/>
            </a:pPr>
            <a:r>
              <a:rPr lang="en-US" sz="2800" dirty="0"/>
              <a:t>How does business affect travel time?</a:t>
            </a:r>
            <a:endParaRPr lang="en-US" dirty="0"/>
          </a:p>
          <a:p>
            <a:pPr marL="400050" lvl="1" indent="0">
              <a:buNone/>
            </a:pPr>
            <a:r>
              <a:rPr lang="en-US" b="1" dirty="0"/>
              <a:t>	t= 18.6+8.7ln(b)</a:t>
            </a:r>
          </a:p>
          <a:p>
            <a:pPr marL="514350" indent="-514350">
              <a:buAutoNum type="arabicPeriod"/>
            </a:pPr>
            <a:r>
              <a:rPr lang="en-US" sz="2800" dirty="0"/>
              <a:t>Suppose his public opinion expert says:</a:t>
            </a:r>
          </a:p>
          <a:p>
            <a:pPr marL="0" indent="0">
              <a:buNone/>
            </a:pPr>
            <a:r>
              <a:rPr lang="en-US" sz="2800" b="1" dirty="0"/>
              <a:t>	complaints = travel time, </a:t>
            </a:r>
          </a:p>
          <a:p>
            <a:pPr marL="0" indent="0">
              <a:buNone/>
            </a:pPr>
            <a:r>
              <a:rPr lang="en-US" sz="2800" b="1" dirty="0"/>
              <a:t>	praise  = # of business</a:t>
            </a:r>
            <a:r>
              <a:rPr lang="en-US" sz="2800" b="1" baseline="30000" dirty="0"/>
              <a:t>2</a:t>
            </a:r>
            <a:r>
              <a:rPr lang="en-US" sz="2800" b="1" dirty="0"/>
              <a:t>/2</a:t>
            </a:r>
          </a:p>
          <a:p>
            <a:pPr marL="0" indent="0">
              <a:buNone/>
            </a:pPr>
            <a:r>
              <a:rPr lang="en-US" sz="2800" dirty="0"/>
              <a:t>     So: praise –complaints = b</a:t>
            </a:r>
            <a:r>
              <a:rPr lang="en-US" sz="2800" baseline="30000" dirty="0"/>
              <a:t>2</a:t>
            </a:r>
            <a:r>
              <a:rPr lang="en-US" sz="2800" dirty="0"/>
              <a:t>/2 – t</a:t>
            </a:r>
          </a:p>
          <a:p>
            <a:pPr marL="0" indent="0">
              <a:buNone/>
            </a:pPr>
            <a:r>
              <a:rPr lang="en-US" sz="2800" dirty="0"/>
              <a:t>				    b</a:t>
            </a:r>
            <a:r>
              <a:rPr lang="en-US" sz="2800" baseline="30000" dirty="0"/>
              <a:t>2</a:t>
            </a:r>
            <a:r>
              <a:rPr lang="en-US" sz="2800" dirty="0"/>
              <a:t>/2 – (18.6+8.7ln(b)) </a:t>
            </a:r>
          </a:p>
          <a:p>
            <a:pPr marL="0" indent="0">
              <a:buNone/>
            </a:pPr>
            <a:r>
              <a:rPr lang="en-US" sz="2800" dirty="0"/>
              <a:t>     </a:t>
            </a:r>
            <a:r>
              <a:rPr lang="en-US" sz="2800" dirty="0">
                <a:solidFill>
                  <a:srgbClr val="FF0000"/>
                </a:solidFill>
              </a:rPr>
              <a:t>Take the derivative and set it to 0: </a:t>
            </a:r>
            <a:r>
              <a:rPr lang="en-US" sz="2800" dirty="0"/>
              <a:t>b-8.7/b = 0</a:t>
            </a:r>
          </a:p>
          <a:p>
            <a:pPr marL="0" indent="0">
              <a:buNone/>
            </a:pPr>
            <a:r>
              <a:rPr lang="en-US" sz="2800" dirty="0"/>
              <a:t>				  b=8.7/b  b</a:t>
            </a:r>
            <a:r>
              <a:rPr lang="en-US" sz="2800" baseline="30000" dirty="0"/>
              <a:t>2</a:t>
            </a:r>
            <a:r>
              <a:rPr lang="en-US" sz="2800" dirty="0"/>
              <a:t>=8.7   b = 3-ish</a:t>
            </a:r>
          </a:p>
          <a:p>
            <a:pPr marL="0" indent="0">
              <a:buNone/>
            </a:pPr>
            <a:endParaRPr lang="en-US" sz="2800" dirty="0"/>
          </a:p>
        </p:txBody>
      </p:sp>
      <p:pic>
        <p:nvPicPr>
          <p:cNvPr id="5" name="Picture 8" descr="http://www.merchantcircle.com/corporate/newsletters/2010-06/img/mayor_s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219200"/>
            <a:ext cx="1428750" cy="1181101"/>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3810000" y="152400"/>
            <a:ext cx="3352800" cy="1447800"/>
          </a:xfrm>
          <a:prstGeom prst="wedgeRoundRectCallout">
            <a:avLst>
              <a:gd name="adj1" fmla="val 72491"/>
              <a:gd name="adj2" fmla="val 2006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How many businesses should be on the highway?</a:t>
            </a:r>
          </a:p>
        </p:txBody>
      </p:sp>
    </p:spTree>
    <p:extLst>
      <p:ext uri="{BB962C8B-B14F-4D97-AF65-F5344CB8AC3E}">
        <p14:creationId xmlns:p14="http://schemas.microsoft.com/office/powerpoint/2010/main" val="361838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81999" cy="1143000"/>
          </a:xfrm>
        </p:spPr>
        <p:txBody>
          <a:bodyPr>
            <a:noAutofit/>
          </a:bodyPr>
          <a:lstStyle/>
          <a:p>
            <a:r>
              <a:rPr lang="en-US" sz="3200" dirty="0"/>
              <a:t>Imagine you are an advisor to the mayor of Pittsburgh</a:t>
            </a:r>
          </a:p>
        </p:txBody>
      </p:sp>
      <p:pic>
        <p:nvPicPr>
          <p:cNvPr id="36866" name="Picture 2" descr="https://www.gspia.pitt.edu/Portals/0/images/news/Peduto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479799"/>
            <a:ext cx="4267200" cy="28448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85193" y="5723196"/>
            <a:ext cx="3810001" cy="523220"/>
          </a:xfrm>
          <a:prstGeom prst="rect">
            <a:avLst/>
          </a:prstGeom>
          <a:noFill/>
        </p:spPr>
        <p:txBody>
          <a:bodyPr wrap="square" rtlCol="0">
            <a:spAutoFit/>
          </a:bodyPr>
          <a:lstStyle/>
          <a:p>
            <a:r>
              <a:rPr lang="en-US" sz="2800" b="1" dirty="0">
                <a:solidFill>
                  <a:schemeClr val="bg1"/>
                </a:solidFill>
              </a:rPr>
              <a:t>Mayor Peduto, GSPIA’11</a:t>
            </a:r>
          </a:p>
        </p:txBody>
      </p:sp>
      <p:sp>
        <p:nvSpPr>
          <p:cNvPr id="5" name="Speech Bubble: Rectangle with Corners Rounded 4">
            <a:extLst>
              <a:ext uri="{FF2B5EF4-FFF2-40B4-BE49-F238E27FC236}">
                <a16:creationId xmlns:a16="http://schemas.microsoft.com/office/drawing/2014/main" id="{62B82BB2-5211-4678-9250-EC65D9AB81DE}"/>
              </a:ext>
            </a:extLst>
          </p:cNvPr>
          <p:cNvSpPr/>
          <p:nvPr/>
        </p:nvSpPr>
        <p:spPr>
          <a:xfrm>
            <a:off x="1066800" y="1672432"/>
            <a:ext cx="4038600" cy="178141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Should I approve 10 new businesses on a strip of a crowded highway?</a:t>
            </a:r>
          </a:p>
        </p:txBody>
      </p:sp>
      <p:sp>
        <p:nvSpPr>
          <p:cNvPr id="6" name="Speech Bubble: Rectangle 5">
            <a:extLst>
              <a:ext uri="{FF2B5EF4-FFF2-40B4-BE49-F238E27FC236}">
                <a16:creationId xmlns:a16="http://schemas.microsoft.com/office/drawing/2014/main" id="{318C98F2-34D9-40D6-80A1-61692BE46223}"/>
              </a:ext>
            </a:extLst>
          </p:cNvPr>
          <p:cNvSpPr/>
          <p:nvPr/>
        </p:nvSpPr>
        <p:spPr>
          <a:xfrm flipH="1">
            <a:off x="6032938" y="2514600"/>
            <a:ext cx="2819399" cy="228600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The data suggests 10 is too many, Mr. Mayor. Let me walk you through my reasoning.</a:t>
            </a:r>
          </a:p>
        </p:txBody>
      </p:sp>
      <p:sp>
        <p:nvSpPr>
          <p:cNvPr id="7" name="Smiley Face 6">
            <a:extLst>
              <a:ext uri="{FF2B5EF4-FFF2-40B4-BE49-F238E27FC236}">
                <a16:creationId xmlns:a16="http://schemas.microsoft.com/office/drawing/2014/main" id="{6BF45011-5F86-47FE-BD8B-D1A07D468C20}"/>
              </a:ext>
            </a:extLst>
          </p:cNvPr>
          <p:cNvSpPr/>
          <p:nvPr/>
        </p:nvSpPr>
        <p:spPr>
          <a:xfrm>
            <a:off x="7220607" y="5126043"/>
            <a:ext cx="838200" cy="826036"/>
          </a:xfrm>
          <a:prstGeom prst="smileyFac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D13922F-A3E2-4852-8413-A2E0299BC507}"/>
              </a:ext>
            </a:extLst>
          </p:cNvPr>
          <p:cNvSpPr txBox="1"/>
          <p:nvPr/>
        </p:nvSpPr>
        <p:spPr>
          <a:xfrm>
            <a:off x="7220607" y="6015912"/>
            <a:ext cx="1143000" cy="523220"/>
          </a:xfrm>
          <a:prstGeom prst="rect">
            <a:avLst/>
          </a:prstGeom>
          <a:noFill/>
        </p:spPr>
        <p:txBody>
          <a:bodyPr wrap="square" rtlCol="0">
            <a:spAutoFit/>
          </a:bodyPr>
          <a:lstStyle/>
          <a:p>
            <a:r>
              <a:rPr lang="en-US" sz="2800" b="1" dirty="0"/>
              <a:t>YOU</a:t>
            </a:r>
          </a:p>
        </p:txBody>
      </p:sp>
    </p:spTree>
    <p:extLst>
      <p:ext uri="{BB962C8B-B14F-4D97-AF65-F5344CB8AC3E}">
        <p14:creationId xmlns:p14="http://schemas.microsoft.com/office/powerpoint/2010/main" val="21560099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2</a:t>
            </a:r>
          </a:p>
        </p:txBody>
      </p:sp>
      <p:sp>
        <p:nvSpPr>
          <p:cNvPr id="3" name="Content Placeholder 2"/>
          <p:cNvSpPr>
            <a:spLocks noGrp="1"/>
          </p:cNvSpPr>
          <p:nvPr>
            <p:ph idx="1"/>
          </p:nvPr>
        </p:nvSpPr>
        <p:spPr/>
        <p:txBody>
          <a:bodyPr/>
          <a:lstStyle/>
          <a:p>
            <a:r>
              <a:rPr lang="en-US" dirty="0"/>
              <a:t>Break. </a:t>
            </a:r>
          </a:p>
          <a:p>
            <a:endParaRPr lang="en-US" dirty="0"/>
          </a:p>
          <a:p>
            <a:r>
              <a:rPr lang="en-US" dirty="0"/>
              <a:t>BEFORE LEAVING FOR LUNCH, PACK UP. WE WILL FORM TEAMS AND YOU WILL SIT WITH YOUR NEW TEAMMATE AFTER LUNCH.</a:t>
            </a:r>
          </a:p>
        </p:txBody>
      </p:sp>
    </p:spTree>
    <p:extLst>
      <p:ext uri="{BB962C8B-B14F-4D97-AF65-F5344CB8AC3E}">
        <p14:creationId xmlns:p14="http://schemas.microsoft.com/office/powerpoint/2010/main" val="21375434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On to the Race!</a:t>
            </a:r>
            <a:br>
              <a:rPr lang="en-US" dirty="0"/>
            </a:br>
            <a:endParaRPr lang="en-US" dirty="0"/>
          </a:p>
        </p:txBody>
      </p:sp>
      <p:sp>
        <p:nvSpPr>
          <p:cNvPr id="3" name="Content Placeholder 2"/>
          <p:cNvSpPr>
            <a:spLocks noGrp="1"/>
          </p:cNvSpPr>
          <p:nvPr>
            <p:ph idx="1"/>
          </p:nvPr>
        </p:nvSpPr>
        <p:spPr>
          <a:xfrm>
            <a:off x="533400" y="1417638"/>
            <a:ext cx="8229600" cy="4830762"/>
          </a:xfrm>
        </p:spPr>
        <p:txBody>
          <a:bodyPr>
            <a:noAutofit/>
          </a:bodyPr>
          <a:lstStyle/>
          <a:p>
            <a:endParaRPr lang="en-US" sz="2200" dirty="0"/>
          </a:p>
          <a:p>
            <a:r>
              <a:rPr lang="en-US" sz="2200" dirty="0"/>
              <a:t>Show Race Packet Materials. </a:t>
            </a:r>
          </a:p>
          <a:p>
            <a:r>
              <a:rPr lang="en-US" sz="2200" dirty="0"/>
              <a:t>Tomorrow: you will absolutely need your computer.</a:t>
            </a:r>
          </a:p>
          <a:p>
            <a:r>
              <a:rPr lang="en-US" sz="2200" dirty="0"/>
              <a:t>You will be coding and thinking and racing from room to room, so make sure you are comfortable.</a:t>
            </a:r>
          </a:p>
          <a:p>
            <a:pPr lvl="0"/>
            <a:r>
              <a:rPr lang="en-US" sz="2200" dirty="0"/>
              <a:t>There will be 10</a:t>
            </a:r>
            <a:r>
              <a:rPr lang="en-US" sz="2200" b="1" dirty="0"/>
              <a:t> clues</a:t>
            </a:r>
            <a:r>
              <a:rPr lang="en-US" sz="2200" dirty="0"/>
              <a:t>. Solving each clue in  three tries or less will earn your team 1 point. The team with the highest number of points wins the race. </a:t>
            </a:r>
            <a:r>
              <a:rPr lang="en-US" sz="2200" b="1" dirty="0"/>
              <a:t>Ties </a:t>
            </a:r>
            <a:r>
              <a:rPr lang="en-US" sz="2200" dirty="0"/>
              <a:t>are broken by how quickly you complete the race. </a:t>
            </a:r>
          </a:p>
          <a:p>
            <a:pPr lvl="0"/>
            <a:r>
              <a:rPr lang="en-US" sz="2200" dirty="0"/>
              <a:t>There will be Roadblocks. In Roadblocks each person in the team must solve a puzzle individually. The point will only be given if both team members successfully solve their puzzle. </a:t>
            </a:r>
          </a:p>
        </p:txBody>
      </p:sp>
      <p:pic>
        <p:nvPicPr>
          <p:cNvPr id="5" name="Picture 4">
            <a:extLst>
              <a:ext uri="{FF2B5EF4-FFF2-40B4-BE49-F238E27FC236}">
                <a16:creationId xmlns:a16="http://schemas.microsoft.com/office/drawing/2014/main" id="{9831EA95-F19F-4935-A52D-3D1D6A55F2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583" b="24000"/>
          <a:stretch/>
        </p:blipFill>
        <p:spPr>
          <a:xfrm>
            <a:off x="4648200" y="1219200"/>
            <a:ext cx="2381250" cy="960438"/>
          </a:xfrm>
          <a:prstGeom prst="rect">
            <a:avLst/>
          </a:prstGeom>
        </p:spPr>
      </p:pic>
      <p:sp>
        <p:nvSpPr>
          <p:cNvPr id="6" name="TextBox 5">
            <a:extLst>
              <a:ext uri="{FF2B5EF4-FFF2-40B4-BE49-F238E27FC236}">
                <a16:creationId xmlns:a16="http://schemas.microsoft.com/office/drawing/2014/main" id="{43570959-E127-4926-885D-DA57F9D2C749}"/>
              </a:ext>
            </a:extLst>
          </p:cNvPr>
          <p:cNvSpPr txBox="1"/>
          <p:nvPr/>
        </p:nvSpPr>
        <p:spPr>
          <a:xfrm>
            <a:off x="6644253" y="632711"/>
            <a:ext cx="2042547" cy="1077218"/>
          </a:xfrm>
          <a:prstGeom prst="rect">
            <a:avLst/>
          </a:prstGeom>
          <a:noFill/>
        </p:spPr>
        <p:txBody>
          <a:bodyPr wrap="none" rtlCol="0">
            <a:spAutoFit/>
          </a:bodyPr>
          <a:lstStyle/>
          <a:p>
            <a:r>
              <a:rPr lang="en-US" sz="3200" b="1" dirty="0">
                <a:latin typeface="Bradley Hand ITC" panose="03070402050302030203" pitchFamily="66" charset="0"/>
              </a:rPr>
              <a:t> Analytics</a:t>
            </a:r>
          </a:p>
          <a:p>
            <a:r>
              <a:rPr lang="en-US" sz="3200" b="1" dirty="0">
                <a:solidFill>
                  <a:schemeClr val="bg1"/>
                </a:solidFill>
                <a:latin typeface="Bradley Hand ITC" panose="03070402050302030203" pitchFamily="66" charset="0"/>
              </a:rPr>
              <a:t>V</a:t>
            </a:r>
          </a:p>
        </p:txBody>
      </p:sp>
    </p:spTree>
    <p:extLst>
      <p:ext uri="{BB962C8B-B14F-4D97-AF65-F5344CB8AC3E}">
        <p14:creationId xmlns:p14="http://schemas.microsoft.com/office/powerpoint/2010/main" val="38573817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Ok that’s enough excitement…</a:t>
            </a:r>
          </a:p>
        </p:txBody>
      </p:sp>
      <p:sp>
        <p:nvSpPr>
          <p:cNvPr id="3" name="Content Placeholder 2"/>
          <p:cNvSpPr>
            <a:spLocks noGrp="1"/>
          </p:cNvSpPr>
          <p:nvPr>
            <p:ph idx="1"/>
          </p:nvPr>
        </p:nvSpPr>
        <p:spPr/>
        <p:txBody>
          <a:bodyPr/>
          <a:lstStyle/>
          <a:p>
            <a:r>
              <a:rPr lang="en-US" dirty="0"/>
              <a:t>Any questions about Exercise 2?</a:t>
            </a:r>
          </a:p>
          <a:p>
            <a:r>
              <a:rPr lang="en-US" dirty="0"/>
              <a:t>Let’s dive into STATA now! </a:t>
            </a:r>
          </a:p>
        </p:txBody>
      </p:sp>
    </p:spTree>
    <p:extLst>
      <p:ext uri="{BB962C8B-B14F-4D97-AF65-F5344CB8AC3E}">
        <p14:creationId xmlns:p14="http://schemas.microsoft.com/office/powerpoint/2010/main" val="6168625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9601200" cy="1143000"/>
          </a:xfrm>
        </p:spPr>
        <p:txBody>
          <a:bodyPr>
            <a:noAutofit/>
          </a:bodyPr>
          <a:lstStyle/>
          <a:p>
            <a:r>
              <a:rPr lang="en-US" sz="3200" dirty="0"/>
              <a:t>Schedule and people you will meet today</a:t>
            </a:r>
          </a:p>
        </p:txBody>
      </p:sp>
      <p:sp>
        <p:nvSpPr>
          <p:cNvPr id="3" name="Content Placeholder 2"/>
          <p:cNvSpPr>
            <a:spLocks noGrp="1"/>
          </p:cNvSpPr>
          <p:nvPr>
            <p:ph idx="1"/>
          </p:nvPr>
        </p:nvSpPr>
        <p:spPr>
          <a:xfrm>
            <a:off x="457200" y="1295400"/>
            <a:ext cx="8229600" cy="4525963"/>
          </a:xfrm>
        </p:spPr>
        <p:txBody>
          <a:bodyPr>
            <a:noAutofit/>
          </a:bodyPr>
          <a:lstStyle/>
          <a:p>
            <a:r>
              <a:rPr lang="en-US" sz="2400" dirty="0">
                <a:solidFill>
                  <a:schemeClr val="tx1">
                    <a:lumMod val="50000"/>
                    <a:lumOff val="50000"/>
                  </a:schemeClr>
                </a:solidFill>
              </a:rPr>
              <a:t>9:30-10:50 Intro, Lecture 1: Linear functions, Exercise 1</a:t>
            </a:r>
          </a:p>
          <a:p>
            <a:r>
              <a:rPr lang="en-US" sz="2400" dirty="0">
                <a:solidFill>
                  <a:schemeClr val="tx1">
                    <a:lumMod val="50000"/>
                    <a:lumOff val="50000"/>
                  </a:schemeClr>
                </a:solidFill>
              </a:rPr>
              <a:t>10:50-11:10 Meet your quant professors</a:t>
            </a:r>
          </a:p>
          <a:p>
            <a:r>
              <a:rPr lang="en-US" sz="2400" dirty="0">
                <a:solidFill>
                  <a:schemeClr val="tx1">
                    <a:lumMod val="50000"/>
                    <a:lumOff val="50000"/>
                  </a:schemeClr>
                </a:solidFill>
              </a:rPr>
              <a:t>11:10-11:20 Break</a:t>
            </a:r>
          </a:p>
          <a:p>
            <a:r>
              <a:rPr lang="en-US" sz="2400" dirty="0">
                <a:solidFill>
                  <a:schemeClr val="tx1">
                    <a:lumMod val="50000"/>
                    <a:lumOff val="50000"/>
                  </a:schemeClr>
                </a:solidFill>
              </a:rPr>
              <a:t>11:20-12:00 Lecture 2: Nonlinear functions and derivatives, Exercise 2</a:t>
            </a:r>
          </a:p>
          <a:p>
            <a:r>
              <a:rPr lang="en-US" sz="2400" dirty="0">
                <a:solidFill>
                  <a:schemeClr val="tx1">
                    <a:lumMod val="50000"/>
                    <a:lumOff val="50000"/>
                  </a:schemeClr>
                </a:solidFill>
              </a:rPr>
              <a:t>12:00-1:00 Lunch Break</a:t>
            </a:r>
          </a:p>
          <a:p>
            <a:r>
              <a:rPr lang="en-US" sz="2400" dirty="0">
                <a:solidFill>
                  <a:schemeClr val="tx1">
                    <a:lumMod val="50000"/>
                    <a:lumOff val="50000"/>
                  </a:schemeClr>
                </a:solidFill>
              </a:rPr>
              <a:t>1:00-1:15pm Amazing Analytics Race teams (TAs) </a:t>
            </a:r>
          </a:p>
          <a:p>
            <a:r>
              <a:rPr lang="en-US" sz="2400" dirty="0"/>
              <a:t>1:15-2:45 Lecture 3: Intro to Stats, Exercise 3</a:t>
            </a:r>
          </a:p>
          <a:p>
            <a:r>
              <a:rPr lang="en-US" sz="2400" dirty="0"/>
              <a:t>2:45-3:00pm Break </a:t>
            </a:r>
          </a:p>
          <a:p>
            <a:r>
              <a:rPr lang="en-US" sz="2400" dirty="0"/>
              <a:t>3:00pm-3:30pm Team exercise and alum Alex </a:t>
            </a:r>
            <a:r>
              <a:rPr lang="en-US" sz="2400" dirty="0" err="1"/>
              <a:t>Heit</a:t>
            </a:r>
            <a:endParaRPr lang="en-US" sz="2400" dirty="0"/>
          </a:p>
        </p:txBody>
      </p:sp>
      <p:pic>
        <p:nvPicPr>
          <p:cNvPr id="5" name="Picture 4">
            <a:extLst>
              <a:ext uri="{FF2B5EF4-FFF2-40B4-BE49-F238E27FC236}">
                <a16:creationId xmlns:a16="http://schemas.microsoft.com/office/drawing/2014/main" id="{61392818-D716-4A1E-96FB-414671E85E5A}"/>
              </a:ext>
            </a:extLst>
          </p:cNvPr>
          <p:cNvPicPr>
            <a:picLocks noChangeAspect="1"/>
          </p:cNvPicPr>
          <p:nvPr/>
        </p:nvPicPr>
        <p:blipFill rotWithShape="1">
          <a:blip r:embed="rId2">
            <a:extLst>
              <a:ext uri="{28A0092B-C50C-407E-A947-70E740481C1C}">
                <a14:useLocalDpi xmlns:a14="http://schemas.microsoft.com/office/drawing/2010/main" val="0"/>
              </a:ext>
            </a:extLst>
          </a:blip>
          <a:srcRect l="11284" r="19286" b="39841"/>
          <a:stretch/>
        </p:blipFill>
        <p:spPr>
          <a:xfrm>
            <a:off x="7315200" y="5173663"/>
            <a:ext cx="1371600" cy="1295400"/>
          </a:xfrm>
          <a:prstGeom prst="rect">
            <a:avLst/>
          </a:prstGeom>
        </p:spPr>
      </p:pic>
    </p:spTree>
    <p:extLst>
      <p:ext uri="{BB962C8B-B14F-4D97-AF65-F5344CB8AC3E}">
        <p14:creationId xmlns:p14="http://schemas.microsoft.com/office/powerpoint/2010/main" val="372691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Writing and saving commands in STATA</a:t>
            </a:r>
          </a:p>
        </p:txBody>
      </p:sp>
      <p:sp>
        <p:nvSpPr>
          <p:cNvPr id="3" name="Content Placeholder 2"/>
          <p:cNvSpPr>
            <a:spLocks noGrp="1"/>
          </p:cNvSpPr>
          <p:nvPr>
            <p:ph idx="1"/>
          </p:nvPr>
        </p:nvSpPr>
        <p:spPr>
          <a:xfrm>
            <a:off x="457200" y="1570037"/>
            <a:ext cx="8229600" cy="4906963"/>
          </a:xfrm>
        </p:spPr>
        <p:txBody>
          <a:bodyPr>
            <a:normAutofit fontScale="70000" lnSpcReduction="20000"/>
          </a:bodyPr>
          <a:lstStyle/>
          <a:p>
            <a:r>
              <a:rPr lang="en-US" dirty="0"/>
              <a:t>In your classes (and in your job in the future) you will want more control over what you did to the data and replicability. </a:t>
            </a:r>
          </a:p>
          <a:p>
            <a:r>
              <a:rPr lang="en-US" dirty="0"/>
              <a:t>This is so you can remember what you did and that others can replicate your results. </a:t>
            </a:r>
          </a:p>
          <a:p>
            <a:r>
              <a:rPr lang="en-US" dirty="0"/>
              <a:t>This is harder to do with the menu bar. </a:t>
            </a:r>
          </a:p>
          <a:p>
            <a:endParaRPr lang="en-US" dirty="0"/>
          </a:p>
          <a:p>
            <a:pPr lvl="1"/>
            <a:r>
              <a:rPr lang="en-US" sz="3100" dirty="0"/>
              <a:t>Go to Window, Do File Editor, and choose New Do-file Editor. </a:t>
            </a:r>
          </a:p>
          <a:p>
            <a:pPr lvl="1"/>
            <a:r>
              <a:rPr lang="en-US" sz="3100" dirty="0"/>
              <a:t>This will open a new .do file.</a:t>
            </a:r>
          </a:p>
          <a:p>
            <a:pPr lvl="1"/>
            <a:r>
              <a:rPr lang="en-US" sz="3100" dirty="0"/>
              <a:t>Write your commands in it. </a:t>
            </a:r>
          </a:p>
          <a:p>
            <a:pPr lvl="1"/>
            <a:r>
              <a:rPr lang="en-US" sz="3100" dirty="0"/>
              <a:t>Highlight one of the commands and click the “Execute (do)” icon. It should run the command. You can also copy and paste directly to the command window. </a:t>
            </a:r>
          </a:p>
          <a:p>
            <a:pPr lvl="1"/>
            <a:r>
              <a:rPr lang="en-US" sz="3100" dirty="0"/>
              <a:t>Save this file as MathCamp.do</a:t>
            </a:r>
          </a:p>
          <a:p>
            <a:pPr lvl="1"/>
            <a:r>
              <a:rPr lang="en-US" sz="3100" dirty="0"/>
              <a:t>Continue adding commands into this file.  </a:t>
            </a:r>
          </a:p>
          <a:p>
            <a:endParaRPr lang="en-US" dirty="0"/>
          </a:p>
          <a:p>
            <a:endParaRPr lang="en-US" dirty="0"/>
          </a:p>
          <a:p>
            <a:pPr marL="0" indent="0">
              <a:buNone/>
            </a:pPr>
            <a:endParaRPr lang="en-US" dirty="0"/>
          </a:p>
          <a:p>
            <a:pPr marL="457200" lvl="1" indent="0">
              <a:buNone/>
            </a:pPr>
            <a:endParaRPr lang="en-US" sz="3300" dirty="0"/>
          </a:p>
          <a:p>
            <a:endParaRPr lang="en-US" dirty="0"/>
          </a:p>
          <a:p>
            <a:pPr marL="0" indent="0">
              <a:buNone/>
            </a:pPr>
            <a:endParaRPr lang="en-US" dirty="0"/>
          </a:p>
        </p:txBody>
      </p:sp>
    </p:spTree>
    <p:extLst>
      <p:ext uri="{BB962C8B-B14F-4D97-AF65-F5344CB8AC3E}">
        <p14:creationId xmlns:p14="http://schemas.microsoft.com/office/powerpoint/2010/main" val="8201422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Loading and exploring</a:t>
            </a:r>
          </a:p>
        </p:txBody>
      </p:sp>
      <p:sp>
        <p:nvSpPr>
          <p:cNvPr id="3" name="Content Placeholder 2"/>
          <p:cNvSpPr>
            <a:spLocks noGrp="1"/>
          </p:cNvSpPr>
          <p:nvPr>
            <p:ph idx="1"/>
          </p:nvPr>
        </p:nvSpPr>
        <p:spPr>
          <a:xfrm>
            <a:off x="457200" y="1600201"/>
            <a:ext cx="8229600" cy="3810000"/>
          </a:xfrm>
        </p:spPr>
        <p:txBody>
          <a:bodyPr/>
          <a:lstStyle/>
          <a:p>
            <a:r>
              <a:rPr lang="en-US" sz="2800" dirty="0"/>
              <a:t>Clearing memory: clear</a:t>
            </a:r>
          </a:p>
          <a:p>
            <a:r>
              <a:rPr lang="en-US" sz="2800" dirty="0"/>
              <a:t>Loading .csv file: cars.csv</a:t>
            </a:r>
          </a:p>
          <a:p>
            <a:r>
              <a:rPr lang="en-US" sz="2800" dirty="0"/>
              <a:t>See all variables: sum </a:t>
            </a:r>
          </a:p>
          <a:p>
            <a:r>
              <a:rPr lang="en-US" sz="2800" dirty="0"/>
              <a:t>String variables (highway) vs numeric variables</a:t>
            </a:r>
          </a:p>
          <a:p>
            <a:r>
              <a:rPr lang="en-US" sz="2800" dirty="0"/>
              <a:t>Tab highway </a:t>
            </a:r>
          </a:p>
          <a:p>
            <a:pPr marL="0" indent="0">
              <a:buNone/>
            </a:pPr>
            <a:endParaRPr lang="en-US" dirty="0"/>
          </a:p>
          <a:p>
            <a:endParaRPr lang="en-US" dirty="0"/>
          </a:p>
        </p:txBody>
      </p:sp>
      <p:sp>
        <p:nvSpPr>
          <p:cNvPr id="4" name="Rectangle 3"/>
          <p:cNvSpPr/>
          <p:nvPr/>
        </p:nvSpPr>
        <p:spPr>
          <a:xfrm>
            <a:off x="1219200" y="4419600"/>
            <a:ext cx="8382000" cy="2308324"/>
          </a:xfrm>
          <a:prstGeom prst="rect">
            <a:avLst/>
          </a:prstGeom>
        </p:spPr>
        <p:txBody>
          <a:bodyPr wrap="square">
            <a:spAutoFit/>
          </a:bodyPr>
          <a:lstStyle/>
          <a:p>
            <a:r>
              <a:rPr lang="en-US" dirty="0"/>
              <a:t> Variable |        </a:t>
            </a:r>
            <a:r>
              <a:rPr lang="en-US" dirty="0" err="1"/>
              <a:t>Obs</a:t>
            </a:r>
            <a:r>
              <a:rPr lang="en-US" dirty="0"/>
              <a:t>        Mean    Std. Dev.       Min        Max</a:t>
            </a:r>
          </a:p>
          <a:p>
            <a:r>
              <a:rPr lang="en-US" dirty="0"/>
              <a:t>-------------+---------------------------------------------------------</a:t>
            </a:r>
          </a:p>
          <a:p>
            <a:r>
              <a:rPr lang="en-US" dirty="0"/>
              <a:t>        cars |      1,674    385.3883     232.479          0       1230</a:t>
            </a:r>
          </a:p>
          <a:p>
            <a:r>
              <a:rPr lang="en-US" dirty="0"/>
              <a:t>  </a:t>
            </a:r>
            <a:r>
              <a:rPr lang="en-US" dirty="0" err="1"/>
              <a:t>traveltime</a:t>
            </a:r>
            <a:r>
              <a:rPr lang="en-US" dirty="0"/>
              <a:t> |      1,674    26.71808    8.605933   11.16805   61.63294</a:t>
            </a:r>
          </a:p>
          <a:p>
            <a:r>
              <a:rPr lang="en-US" dirty="0"/>
              <a:t>     highway |          0</a:t>
            </a:r>
          </a:p>
          <a:p>
            <a:r>
              <a:rPr lang="en-US" dirty="0"/>
              <a:t>          ID |      1,674    8.378136    4.848058          0         17</a:t>
            </a:r>
          </a:p>
          <a:p>
            <a:endParaRPr lang="en-US" dirty="0"/>
          </a:p>
          <a:p>
            <a:r>
              <a:rPr lang="en-US" dirty="0"/>
              <a:t>. </a:t>
            </a:r>
          </a:p>
        </p:txBody>
      </p:sp>
    </p:spTree>
    <p:extLst>
      <p:ext uri="{BB962C8B-B14F-4D97-AF65-F5344CB8AC3E}">
        <p14:creationId xmlns:p14="http://schemas.microsoft.com/office/powerpoint/2010/main" val="17258044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Relationship between variables</a:t>
            </a:r>
          </a:p>
        </p:txBody>
      </p:sp>
      <p:sp>
        <p:nvSpPr>
          <p:cNvPr id="3" name="Content Placeholder 2"/>
          <p:cNvSpPr>
            <a:spLocks noGrp="1"/>
          </p:cNvSpPr>
          <p:nvPr>
            <p:ph idx="1"/>
          </p:nvPr>
        </p:nvSpPr>
        <p:spPr/>
        <p:txBody>
          <a:bodyPr>
            <a:normAutofit lnSpcReduction="10000"/>
          </a:bodyPr>
          <a:lstStyle/>
          <a:p>
            <a:r>
              <a:rPr lang="en-US" dirty="0" err="1"/>
              <a:t>Pwcorr</a:t>
            </a:r>
            <a:r>
              <a:rPr lang="en-US" dirty="0"/>
              <a:t> (correlation)</a:t>
            </a:r>
          </a:p>
          <a:p>
            <a:endParaRPr lang="en-US" dirty="0"/>
          </a:p>
          <a:p>
            <a:endParaRPr lang="en-US" dirty="0"/>
          </a:p>
          <a:p>
            <a:endParaRPr lang="en-US" dirty="0"/>
          </a:p>
          <a:p>
            <a:endParaRPr lang="en-US" dirty="0"/>
          </a:p>
          <a:p>
            <a:endParaRPr lang="en-US" dirty="0"/>
          </a:p>
          <a:p>
            <a:r>
              <a:rPr lang="en-US" dirty="0" err="1"/>
              <a:t>Reg</a:t>
            </a:r>
            <a:r>
              <a:rPr lang="en-US" dirty="0"/>
              <a:t> </a:t>
            </a:r>
            <a:r>
              <a:rPr lang="en-US" dirty="0" err="1"/>
              <a:t>traveltime</a:t>
            </a:r>
            <a:r>
              <a:rPr lang="en-US" dirty="0"/>
              <a:t> cars</a:t>
            </a:r>
          </a:p>
          <a:p>
            <a:r>
              <a:rPr lang="en-US" dirty="0"/>
              <a:t>Scatter </a:t>
            </a:r>
            <a:r>
              <a:rPr lang="en-US" dirty="0" err="1"/>
              <a:t>traveltime</a:t>
            </a:r>
            <a:r>
              <a:rPr lang="en-US" dirty="0"/>
              <a:t> cars</a:t>
            </a:r>
          </a:p>
          <a:p>
            <a:endParaRPr 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895600"/>
            <a:ext cx="826891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83795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and Viewing Data</a:t>
            </a:r>
          </a:p>
        </p:txBody>
      </p:sp>
      <p:sp>
        <p:nvSpPr>
          <p:cNvPr id="3" name="Content Placeholder 2"/>
          <p:cNvSpPr>
            <a:spLocks noGrp="1"/>
          </p:cNvSpPr>
          <p:nvPr>
            <p:ph idx="1"/>
          </p:nvPr>
        </p:nvSpPr>
        <p:spPr>
          <a:xfrm>
            <a:off x="457200" y="1417637"/>
            <a:ext cx="5791200" cy="5821363"/>
          </a:xfrm>
        </p:spPr>
        <p:txBody>
          <a:bodyPr>
            <a:normAutofit fontScale="32500" lnSpcReduction="20000"/>
          </a:bodyPr>
          <a:lstStyle/>
          <a:p>
            <a:endParaRPr lang="en-US" sz="7200" dirty="0"/>
          </a:p>
          <a:p>
            <a:r>
              <a:rPr lang="en-US" sz="7200" b="1" dirty="0"/>
              <a:t>Tab  (tabulate types)</a:t>
            </a:r>
          </a:p>
          <a:p>
            <a:r>
              <a:rPr lang="en-US" sz="7200" b="1" dirty="0"/>
              <a:t>Tab then use that as new data to sort</a:t>
            </a:r>
          </a:p>
          <a:p>
            <a:pPr marL="0" indent="0">
              <a:buNone/>
            </a:pPr>
            <a:endParaRPr lang="en-US" sz="7200" b="1" dirty="0"/>
          </a:p>
          <a:p>
            <a:r>
              <a:rPr lang="en-US" sz="7200" b="1" dirty="0"/>
              <a:t>Moving things in and out of STATA to Excel </a:t>
            </a:r>
          </a:p>
          <a:p>
            <a:endParaRPr lang="en-US" sz="7200" dirty="0"/>
          </a:p>
          <a:p>
            <a:r>
              <a:rPr lang="en-US" sz="7200" dirty="0" err="1"/>
              <a:t>gsort</a:t>
            </a:r>
            <a:endParaRPr lang="en-US" sz="7200" dirty="0"/>
          </a:p>
          <a:p>
            <a:r>
              <a:rPr lang="en-US" sz="7200" dirty="0"/>
              <a:t>Sort in both order</a:t>
            </a:r>
          </a:p>
          <a:p>
            <a:r>
              <a:rPr lang="en-US" sz="7200" dirty="0"/>
              <a:t>Ascending: </a:t>
            </a:r>
            <a:r>
              <a:rPr lang="en-US" sz="7200" dirty="0" err="1"/>
              <a:t>gsort</a:t>
            </a:r>
            <a:r>
              <a:rPr lang="en-US" sz="7200" dirty="0"/>
              <a:t> cars </a:t>
            </a:r>
          </a:p>
          <a:p>
            <a:r>
              <a:rPr lang="en-US" sz="7200" dirty="0"/>
              <a:t>Descending: </a:t>
            </a:r>
            <a:r>
              <a:rPr lang="en-US" sz="7200" dirty="0" err="1"/>
              <a:t>gsort</a:t>
            </a:r>
            <a:r>
              <a:rPr lang="en-US" sz="7200" dirty="0"/>
              <a:t> -cars </a:t>
            </a:r>
          </a:p>
          <a:p>
            <a:r>
              <a:rPr lang="en-US" sz="7200" dirty="0"/>
              <a:t>Sort</a:t>
            </a:r>
          </a:p>
          <a:p>
            <a:r>
              <a:rPr lang="en-US" sz="7200" dirty="0"/>
              <a:t>Only sort in ascending order</a:t>
            </a:r>
          </a:p>
          <a:p>
            <a:endParaRPr lang="en-US" sz="7200" dirty="0"/>
          </a:p>
          <a:p>
            <a:r>
              <a:rPr lang="en-US" sz="7200" dirty="0"/>
              <a:t>List</a:t>
            </a:r>
          </a:p>
          <a:p>
            <a:endParaRPr lang="en-US" dirty="0"/>
          </a:p>
          <a:p>
            <a:endParaRPr lang="en-US" dirty="0"/>
          </a:p>
          <a:p>
            <a:endParaRPr lang="en-US" dirty="0"/>
          </a:p>
          <a:p>
            <a:pPr marL="0" indent="0">
              <a:buNone/>
            </a:pPr>
            <a:r>
              <a:rPr lang="en-US" dirty="0"/>
              <a:t>. </a:t>
            </a:r>
          </a:p>
        </p:txBody>
      </p:sp>
      <p:sp>
        <p:nvSpPr>
          <p:cNvPr id="4" name="Rectangle 3"/>
          <p:cNvSpPr/>
          <p:nvPr/>
        </p:nvSpPr>
        <p:spPr>
          <a:xfrm>
            <a:off x="5990897" y="1417637"/>
            <a:ext cx="3200400" cy="6309420"/>
          </a:xfrm>
          <a:prstGeom prst="rect">
            <a:avLst/>
          </a:prstGeom>
        </p:spPr>
        <p:txBody>
          <a:bodyPr wrap="square">
            <a:spAutoFit/>
          </a:bodyPr>
          <a:lstStyle/>
          <a:p>
            <a:r>
              <a:rPr lang="en-US" sz="1400" dirty="0" err="1"/>
              <a:t>gsort</a:t>
            </a:r>
            <a:r>
              <a:rPr lang="en-US" sz="1400" dirty="0"/>
              <a:t> cars</a:t>
            </a:r>
          </a:p>
          <a:p>
            <a:endParaRPr lang="en-US" sz="1400" dirty="0"/>
          </a:p>
          <a:p>
            <a:r>
              <a:rPr lang="en-US" sz="1400" dirty="0"/>
              <a:t>. list in 1/5</a:t>
            </a:r>
          </a:p>
          <a:p>
            <a:endParaRPr lang="en-US" sz="1400" dirty="0"/>
          </a:p>
          <a:p>
            <a:r>
              <a:rPr lang="en-US" sz="1400" dirty="0"/>
              <a:t>+----------------------------------+</a:t>
            </a:r>
          </a:p>
          <a:p>
            <a:r>
              <a:rPr lang="en-US" sz="1400" dirty="0"/>
              <a:t>v1   cars   </a:t>
            </a:r>
            <a:r>
              <a:rPr lang="en-US" sz="1400" dirty="0" err="1"/>
              <a:t>travel~e</a:t>
            </a:r>
            <a:r>
              <a:rPr lang="en-US" sz="1400" dirty="0"/>
              <a:t>   highway </a:t>
            </a:r>
          </a:p>
          <a:p>
            <a:r>
              <a:rPr lang="en-US" sz="1400" dirty="0"/>
              <a:t>----------------------------------</a:t>
            </a:r>
          </a:p>
          <a:p>
            <a:r>
              <a:rPr lang="en-US" sz="1400" dirty="0"/>
              <a:t>1.  1153      0   18.31223    Roscoe </a:t>
            </a:r>
          </a:p>
          <a:p>
            <a:r>
              <a:rPr lang="en-US" sz="1400" dirty="0"/>
              <a:t>2.  1532      0   15.03788    Roscoe </a:t>
            </a:r>
          </a:p>
          <a:p>
            <a:r>
              <a:rPr lang="en-US" sz="1400" dirty="0"/>
              <a:t>3.  1321      0   15.07491    Roscoe </a:t>
            </a:r>
          </a:p>
          <a:p>
            <a:r>
              <a:rPr lang="en-US" sz="1400" dirty="0"/>
              <a:t>4.   170      0   18.04261      Robb </a:t>
            </a:r>
          </a:p>
          <a:p>
            <a:r>
              <a:rPr lang="en-US" sz="1400" dirty="0"/>
              <a:t>5.   822      0    12.8783   Jemison </a:t>
            </a:r>
          </a:p>
          <a:p>
            <a:r>
              <a:rPr lang="en-US" sz="1400" dirty="0"/>
              <a:t>+----------------------------------+</a:t>
            </a:r>
          </a:p>
          <a:p>
            <a:endParaRPr lang="en-US" sz="1400" dirty="0"/>
          </a:p>
          <a:p>
            <a:r>
              <a:rPr lang="en-US" sz="1400" dirty="0"/>
              <a:t>. list in -5/L</a:t>
            </a:r>
          </a:p>
          <a:p>
            <a:endParaRPr lang="en-US" sz="1400" dirty="0"/>
          </a:p>
          <a:p>
            <a:r>
              <a:rPr lang="en-US" sz="1400" dirty="0"/>
              <a:t>+----------------------------------+</a:t>
            </a:r>
          </a:p>
          <a:p>
            <a:r>
              <a:rPr lang="en-US" sz="1400" dirty="0"/>
              <a:t>v1   cars   </a:t>
            </a:r>
            <a:r>
              <a:rPr lang="en-US" sz="1400" dirty="0" err="1"/>
              <a:t>travel~e</a:t>
            </a:r>
            <a:r>
              <a:rPr lang="en-US" sz="1400" dirty="0"/>
              <a:t>   highway </a:t>
            </a:r>
          </a:p>
          <a:p>
            <a:r>
              <a:rPr lang="en-US" sz="1400" dirty="0"/>
              <a:t>----------------------------------</a:t>
            </a:r>
          </a:p>
          <a:p>
            <a:r>
              <a:rPr lang="en-US" sz="1400" dirty="0"/>
              <a:t>1670.   220   1170   57.35289      Robb </a:t>
            </a:r>
          </a:p>
          <a:p>
            <a:r>
              <a:rPr lang="en-US" sz="1400" dirty="0"/>
              <a:t>1671.   253   1190   45.25637      Robb </a:t>
            </a:r>
          </a:p>
          <a:p>
            <a:r>
              <a:rPr lang="en-US" sz="1400" dirty="0"/>
              <a:t>1672.   554   1210   55.85953   Clarion </a:t>
            </a:r>
          </a:p>
          <a:p>
            <a:r>
              <a:rPr lang="en-US" sz="1400" dirty="0"/>
              <a:t>1673.  1390   1220   54.14872    Roscoe </a:t>
            </a:r>
          </a:p>
          <a:p>
            <a:r>
              <a:rPr lang="en-US" sz="1400" dirty="0"/>
              <a:t>1674.    59   1230   47.82588    Roscoe </a:t>
            </a:r>
          </a:p>
          <a:p>
            <a:r>
              <a:rPr lang="en-US" sz="1400" dirty="0"/>
              <a:t>+----------------------------------+</a:t>
            </a:r>
          </a:p>
          <a:p>
            <a:endParaRPr lang="en-US" dirty="0"/>
          </a:p>
          <a:p>
            <a:endParaRPr lang="en-US" dirty="0"/>
          </a:p>
          <a:p>
            <a:endParaRPr lang="en-US" dirty="0"/>
          </a:p>
        </p:txBody>
      </p:sp>
    </p:spTree>
    <p:extLst>
      <p:ext uri="{BB962C8B-B14F-4D97-AF65-F5344CB8AC3E}">
        <p14:creationId xmlns:p14="http://schemas.microsoft.com/office/powerpoint/2010/main" val="2952253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6D6E30-2407-4B1D-A090-560AC1E62025}"/>
              </a:ext>
            </a:extLst>
          </p:cNvPr>
          <p:cNvPicPr>
            <a:picLocks noChangeAspect="1"/>
          </p:cNvPicPr>
          <p:nvPr/>
        </p:nvPicPr>
        <p:blipFill>
          <a:blip r:embed="rId2"/>
          <a:stretch>
            <a:fillRect/>
          </a:stretch>
        </p:blipFill>
        <p:spPr>
          <a:xfrm>
            <a:off x="943197" y="838201"/>
            <a:ext cx="7684525" cy="5486400"/>
          </a:xfrm>
          <a:prstGeom prst="rect">
            <a:avLst/>
          </a:prstGeom>
        </p:spPr>
      </p:pic>
      <p:sp>
        <p:nvSpPr>
          <p:cNvPr id="5" name="Oval 4">
            <a:extLst>
              <a:ext uri="{FF2B5EF4-FFF2-40B4-BE49-F238E27FC236}">
                <a16:creationId xmlns:a16="http://schemas.microsoft.com/office/drawing/2014/main" id="{6AE116F1-B49A-4934-841B-950F3D17A231}"/>
              </a:ext>
            </a:extLst>
          </p:cNvPr>
          <p:cNvSpPr/>
          <p:nvPr/>
        </p:nvSpPr>
        <p:spPr>
          <a:xfrm>
            <a:off x="2362200" y="3200400"/>
            <a:ext cx="609600" cy="9144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0C3B18-C3E1-451D-95FF-F2B336156992}"/>
              </a:ext>
            </a:extLst>
          </p:cNvPr>
          <p:cNvSpPr/>
          <p:nvPr/>
        </p:nvSpPr>
        <p:spPr>
          <a:xfrm>
            <a:off x="7772400" y="1828800"/>
            <a:ext cx="609600" cy="9144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89860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5075"/>
            <a:ext cx="8458200" cy="1143000"/>
          </a:xfrm>
        </p:spPr>
        <p:txBody>
          <a:bodyPr>
            <a:normAutofit fontScale="90000"/>
          </a:bodyPr>
          <a:lstStyle/>
          <a:p>
            <a:r>
              <a:rPr lang="en-US" dirty="0"/>
              <a:t>Conditional statements</a:t>
            </a:r>
            <a:br>
              <a:rPr lang="en-US" dirty="0"/>
            </a:br>
            <a:r>
              <a:rPr lang="en-US" dirty="0"/>
              <a:t>and working with strings </a:t>
            </a:r>
            <a:br>
              <a:rPr lang="en-US" dirty="0"/>
            </a:br>
            <a:r>
              <a:rPr lang="en-US" dirty="0"/>
              <a:t>(if, and (&amp;), or (|), ==, != )</a:t>
            </a:r>
          </a:p>
        </p:txBody>
      </p:sp>
      <p:sp>
        <p:nvSpPr>
          <p:cNvPr id="3" name="Content Placeholder 2"/>
          <p:cNvSpPr>
            <a:spLocks noGrp="1"/>
          </p:cNvSpPr>
          <p:nvPr>
            <p:ph idx="1"/>
          </p:nvPr>
        </p:nvSpPr>
        <p:spPr>
          <a:xfrm>
            <a:off x="457200" y="2560637"/>
            <a:ext cx="8229600" cy="4525963"/>
          </a:xfrm>
        </p:spPr>
        <p:txBody>
          <a:bodyPr>
            <a:noAutofit/>
          </a:bodyPr>
          <a:lstStyle/>
          <a:p>
            <a:pPr marL="0" indent="0">
              <a:buNone/>
            </a:pPr>
            <a:r>
              <a:rPr lang="en-US" sz="2000" dirty="0"/>
              <a:t>	</a:t>
            </a:r>
          </a:p>
          <a:p>
            <a:pPr marL="0" indent="0">
              <a:buNone/>
            </a:pPr>
            <a:r>
              <a:rPr lang="en-US" sz="2000" dirty="0"/>
              <a:t>	sum </a:t>
            </a:r>
            <a:r>
              <a:rPr lang="en-US" sz="2000" dirty="0" err="1"/>
              <a:t>traveltime</a:t>
            </a:r>
            <a:r>
              <a:rPr lang="en-US" sz="2000" dirty="0"/>
              <a:t> if cars &lt; 100</a:t>
            </a:r>
          </a:p>
          <a:p>
            <a:pPr marL="0" indent="0">
              <a:buNone/>
            </a:pPr>
            <a:r>
              <a:rPr lang="en-US" sz="2000" dirty="0"/>
              <a:t>	mean </a:t>
            </a:r>
            <a:r>
              <a:rPr lang="en-US" sz="2000" dirty="0" err="1"/>
              <a:t>traveltime</a:t>
            </a:r>
            <a:r>
              <a:rPr lang="en-US" sz="2000" dirty="0"/>
              <a:t> if cars &gt; 150 &amp; cars &lt; 200</a:t>
            </a:r>
          </a:p>
          <a:p>
            <a:pPr marL="0" indent="0">
              <a:buNone/>
            </a:pPr>
            <a:r>
              <a:rPr lang="en-US" sz="2000" dirty="0"/>
              <a:t>	</a:t>
            </a:r>
            <a:r>
              <a:rPr lang="en-US" sz="2000" dirty="0" err="1"/>
              <a:t>reg</a:t>
            </a:r>
            <a:r>
              <a:rPr lang="en-US" sz="2000" dirty="0"/>
              <a:t> </a:t>
            </a:r>
            <a:r>
              <a:rPr lang="en-US" sz="2000" dirty="0" err="1"/>
              <a:t>traveltime</a:t>
            </a:r>
            <a:r>
              <a:rPr lang="en-US" sz="2000" dirty="0"/>
              <a:t> cars if highway !=“</a:t>
            </a:r>
            <a:r>
              <a:rPr lang="en-US" sz="2000" dirty="0" err="1"/>
              <a:t>SqHill</a:t>
            </a:r>
            <a:r>
              <a:rPr lang="en-US" sz="2000" dirty="0"/>
              <a:t>” </a:t>
            </a:r>
          </a:p>
          <a:p>
            <a:pPr marL="0" indent="0">
              <a:buNone/>
            </a:pPr>
            <a:r>
              <a:rPr lang="en-US" sz="2000" dirty="0"/>
              <a:t>	sum </a:t>
            </a:r>
            <a:r>
              <a:rPr lang="en-US" sz="2000" dirty="0" err="1"/>
              <a:t>traveltime</a:t>
            </a:r>
            <a:r>
              <a:rPr lang="en-US" sz="2000" dirty="0"/>
              <a:t> if highway ==“</a:t>
            </a:r>
            <a:r>
              <a:rPr lang="en-US" sz="2000" dirty="0" err="1"/>
              <a:t>SqHill</a:t>
            </a:r>
            <a:r>
              <a:rPr lang="en-US" sz="2000" dirty="0"/>
              <a:t>” | highway == “Clarion”</a:t>
            </a:r>
          </a:p>
          <a:p>
            <a:pPr marL="0" indent="0">
              <a:buNone/>
            </a:pPr>
            <a:r>
              <a:rPr lang="en-US" sz="2000" dirty="0"/>
              <a:t>	list </a:t>
            </a:r>
            <a:r>
              <a:rPr lang="en-US" sz="2000" dirty="0" err="1"/>
              <a:t>traveltime</a:t>
            </a:r>
            <a:r>
              <a:rPr lang="en-US" sz="2000" dirty="0"/>
              <a:t> if highway ==“</a:t>
            </a:r>
            <a:r>
              <a:rPr lang="en-US" sz="2000" dirty="0" err="1"/>
              <a:t>SqHill</a:t>
            </a:r>
            <a:r>
              <a:rPr lang="en-US" sz="2000" dirty="0"/>
              <a:t>” &amp; cars &gt; 400</a:t>
            </a:r>
          </a:p>
          <a:p>
            <a:pPr marL="0" indent="0">
              <a:buNone/>
            </a:pPr>
            <a:r>
              <a:rPr lang="en-US" sz="2000" b="1" dirty="0"/>
              <a:t>	</a:t>
            </a:r>
          </a:p>
          <a:p>
            <a:pPr marL="0" indent="0">
              <a:buNone/>
            </a:pPr>
            <a:r>
              <a:rPr lang="en-US" sz="2000" b="1" dirty="0"/>
              <a:t>	</a:t>
            </a:r>
            <a:r>
              <a:rPr lang="en-US" sz="2000" dirty="0"/>
              <a:t>Tab + multiple logical expression</a:t>
            </a:r>
          </a:p>
          <a:p>
            <a:pPr marL="0" indent="0">
              <a:buNone/>
            </a:pPr>
            <a:endParaRPr lang="en-US" sz="2000" dirty="0"/>
          </a:p>
          <a:p>
            <a:pPr marL="0" indent="0">
              <a:buNone/>
            </a:pPr>
            <a:r>
              <a:rPr lang="en-US" sz="1600" dirty="0"/>
              <a:t>	</a:t>
            </a:r>
          </a:p>
          <a:p>
            <a:pPr marL="0" indent="0">
              <a:buNone/>
            </a:pPr>
            <a:endParaRPr lang="en-US" sz="1600" dirty="0"/>
          </a:p>
          <a:p>
            <a:pPr marL="0" indent="0">
              <a:buNone/>
            </a:pPr>
            <a:endParaRPr lang="en-US" sz="1600" dirty="0"/>
          </a:p>
        </p:txBody>
      </p:sp>
    </p:spTree>
    <p:extLst>
      <p:ext uri="{BB962C8B-B14F-4D97-AF65-F5344CB8AC3E}">
        <p14:creationId xmlns:p14="http://schemas.microsoft.com/office/powerpoint/2010/main" val="33545166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Generating new variables</a:t>
            </a:r>
          </a:p>
        </p:txBody>
      </p:sp>
      <p:sp>
        <p:nvSpPr>
          <p:cNvPr id="3" name="Content Placeholder 2"/>
          <p:cNvSpPr>
            <a:spLocks noGrp="1"/>
          </p:cNvSpPr>
          <p:nvPr>
            <p:ph idx="1"/>
          </p:nvPr>
        </p:nvSpPr>
        <p:spPr>
          <a:xfrm>
            <a:off x="457200" y="1600200"/>
            <a:ext cx="8229600" cy="5562600"/>
          </a:xfrm>
        </p:spPr>
        <p:txBody>
          <a:bodyPr>
            <a:normAutofit fontScale="47500" lnSpcReduction="20000"/>
          </a:bodyPr>
          <a:lstStyle/>
          <a:p>
            <a:r>
              <a:rPr lang="en-US" sz="4600" dirty="0"/>
              <a:t>gen: simple transformations of other variables</a:t>
            </a:r>
          </a:p>
          <a:p>
            <a:pPr marL="457200" lvl="1" indent="0">
              <a:buNone/>
            </a:pPr>
            <a:r>
              <a:rPr lang="en-US" sz="4600" dirty="0"/>
              <a:t>	gen </a:t>
            </a:r>
            <a:r>
              <a:rPr lang="en-US" sz="4600" dirty="0" err="1"/>
              <a:t>travelsq</a:t>
            </a:r>
            <a:r>
              <a:rPr lang="en-US" sz="4600" dirty="0"/>
              <a:t> = traveltime^2</a:t>
            </a:r>
          </a:p>
          <a:p>
            <a:endParaRPr lang="en-US" sz="4600" dirty="0"/>
          </a:p>
          <a:p>
            <a:r>
              <a:rPr lang="en-US" sz="4600" dirty="0"/>
              <a:t>What if you mess up making a variable and want to recreate it? </a:t>
            </a:r>
            <a:r>
              <a:rPr lang="en-US" sz="4600" dirty="0" err="1"/>
              <a:t>Eg.</a:t>
            </a:r>
            <a:r>
              <a:rPr lang="en-US" sz="4600" dirty="0"/>
              <a:t> You want </a:t>
            </a:r>
            <a:r>
              <a:rPr lang="en-US" sz="4600" dirty="0" err="1"/>
              <a:t>travelsq</a:t>
            </a:r>
            <a:r>
              <a:rPr lang="en-US" sz="4600" dirty="0"/>
              <a:t> to be ½*traveltime^2</a:t>
            </a:r>
          </a:p>
          <a:p>
            <a:pPr marL="0" indent="0">
              <a:buNone/>
            </a:pPr>
            <a:r>
              <a:rPr lang="en-US" sz="4600" dirty="0"/>
              <a:t>	drop </a:t>
            </a:r>
            <a:r>
              <a:rPr lang="en-US" sz="4600" dirty="0" err="1"/>
              <a:t>travelsq</a:t>
            </a:r>
            <a:endParaRPr lang="en-US" sz="4600" dirty="0"/>
          </a:p>
          <a:p>
            <a:pPr marL="0" lvl="1" indent="0">
              <a:buNone/>
            </a:pPr>
            <a:r>
              <a:rPr lang="en-US" sz="4600" dirty="0"/>
              <a:t>	gen </a:t>
            </a:r>
            <a:r>
              <a:rPr lang="en-US" sz="4600" dirty="0" err="1"/>
              <a:t>travelsq</a:t>
            </a:r>
            <a:r>
              <a:rPr lang="en-US" sz="4600" dirty="0"/>
              <a:t> = (1/2)* traveltime^2</a:t>
            </a:r>
          </a:p>
          <a:p>
            <a:pPr marL="0" lvl="1" indent="0">
              <a:buNone/>
            </a:pPr>
            <a:endParaRPr lang="en-US" sz="4600" dirty="0"/>
          </a:p>
          <a:p>
            <a:pPr marL="0" lvl="1" indent="0">
              <a:buNone/>
            </a:pPr>
            <a:r>
              <a:rPr lang="en-US" sz="4600" dirty="0"/>
              <a:t>Can combine gen with logical statements :</a:t>
            </a:r>
          </a:p>
          <a:p>
            <a:pPr marL="0" lvl="1" indent="0">
              <a:buNone/>
            </a:pPr>
            <a:r>
              <a:rPr lang="en-US" sz="4600" dirty="0"/>
              <a:t>gen </a:t>
            </a:r>
            <a:r>
              <a:rPr lang="en-US" sz="4600" dirty="0" err="1"/>
              <a:t>toocrowded</a:t>
            </a:r>
            <a:r>
              <a:rPr lang="en-US" sz="4600" dirty="0"/>
              <a:t> = (cars&gt;400)</a:t>
            </a:r>
          </a:p>
          <a:p>
            <a:pPr marL="0" lvl="1" indent="0">
              <a:buNone/>
            </a:pPr>
            <a:endParaRPr lang="en-US" sz="4600" dirty="0"/>
          </a:p>
          <a:p>
            <a:pPr marL="0" lvl="1" indent="0">
              <a:buNone/>
            </a:pPr>
            <a:r>
              <a:rPr lang="en-US" sz="4600" dirty="0"/>
              <a:t>Using your new variable: </a:t>
            </a:r>
          </a:p>
          <a:p>
            <a:pPr marL="0" lvl="1" indent="0">
              <a:buNone/>
            </a:pPr>
            <a:r>
              <a:rPr lang="en-US" sz="4600" dirty="0"/>
              <a:t>reg </a:t>
            </a:r>
            <a:r>
              <a:rPr lang="en-US" sz="4600" dirty="0" err="1"/>
              <a:t>traveltime</a:t>
            </a:r>
            <a:r>
              <a:rPr lang="en-US" sz="4600" dirty="0"/>
              <a:t> cars if </a:t>
            </a:r>
            <a:r>
              <a:rPr lang="en-US" sz="4600" dirty="0" err="1"/>
              <a:t>toocrowded</a:t>
            </a:r>
            <a:endParaRPr lang="en-US" sz="4600" dirty="0"/>
          </a:p>
          <a:p>
            <a:pPr marL="0" lvl="1" indent="0">
              <a:buNone/>
            </a:pPr>
            <a:r>
              <a:rPr lang="en-US" sz="4600" dirty="0"/>
              <a:t>reg </a:t>
            </a:r>
            <a:r>
              <a:rPr lang="en-US" sz="4600" dirty="0" err="1"/>
              <a:t>traveltime</a:t>
            </a:r>
            <a:r>
              <a:rPr lang="en-US" sz="4600" dirty="0"/>
              <a:t> cars if !</a:t>
            </a:r>
            <a:r>
              <a:rPr lang="en-US" sz="4600" dirty="0" err="1"/>
              <a:t>toocrowded</a:t>
            </a:r>
            <a:endParaRPr lang="en-US" sz="4600" dirty="0"/>
          </a:p>
          <a:p>
            <a:pPr marL="0" lvl="1" indent="0">
              <a:buNone/>
            </a:pPr>
            <a:r>
              <a:rPr lang="en-US" sz="4600" dirty="0"/>
              <a:t>reg </a:t>
            </a:r>
            <a:r>
              <a:rPr lang="en-US" sz="4600" dirty="0" err="1"/>
              <a:t>traveltime</a:t>
            </a:r>
            <a:r>
              <a:rPr lang="en-US" sz="4600" dirty="0"/>
              <a:t> </a:t>
            </a:r>
            <a:r>
              <a:rPr lang="en-US" sz="4600" dirty="0" err="1"/>
              <a:t>toocrowded</a:t>
            </a:r>
            <a:r>
              <a:rPr lang="en-US" sz="4600" dirty="0"/>
              <a:t> </a:t>
            </a:r>
          </a:p>
          <a:p>
            <a:pPr marL="0" lvl="1" indent="0">
              <a:buNone/>
            </a:pPr>
            <a:endParaRPr lang="en-US" dirty="0"/>
          </a:p>
          <a:p>
            <a:pPr marL="0" indent="0">
              <a:buNone/>
            </a:pPr>
            <a:endParaRPr lang="en-US" dirty="0"/>
          </a:p>
        </p:txBody>
      </p:sp>
    </p:spTree>
    <p:extLst>
      <p:ext uri="{BB962C8B-B14F-4D97-AF65-F5344CB8AC3E}">
        <p14:creationId xmlns:p14="http://schemas.microsoft.com/office/powerpoint/2010/main" val="24752223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Graphing</a:t>
            </a:r>
          </a:p>
        </p:txBody>
      </p:sp>
      <p:sp>
        <p:nvSpPr>
          <p:cNvPr id="3" name="Content Placeholder 2"/>
          <p:cNvSpPr>
            <a:spLocks noGrp="1"/>
          </p:cNvSpPr>
          <p:nvPr>
            <p:ph idx="1"/>
          </p:nvPr>
        </p:nvSpPr>
        <p:spPr>
          <a:xfrm>
            <a:off x="457200" y="1219200"/>
            <a:ext cx="8229600" cy="4525963"/>
          </a:xfrm>
        </p:spPr>
        <p:txBody>
          <a:bodyPr>
            <a:noAutofit/>
          </a:bodyPr>
          <a:lstStyle/>
          <a:p>
            <a:pPr marL="0" indent="0">
              <a:buNone/>
            </a:pPr>
            <a:endParaRPr lang="en-US" sz="1800" dirty="0"/>
          </a:p>
          <a:p>
            <a:pPr marL="0" indent="0">
              <a:buNone/>
            </a:pPr>
            <a:r>
              <a:rPr lang="en-US" sz="2200" dirty="0"/>
              <a:t>Comparing two subgroups:</a:t>
            </a:r>
          </a:p>
          <a:p>
            <a:pPr marL="0" indent="0">
              <a:buNone/>
            </a:pPr>
            <a:r>
              <a:rPr lang="en-US" sz="2200" dirty="0"/>
              <a:t> </a:t>
            </a:r>
            <a:r>
              <a:rPr lang="en-US" sz="2200" b="1" dirty="0" err="1"/>
              <a:t>twoway</a:t>
            </a:r>
            <a:r>
              <a:rPr lang="en-US" sz="2200" b="1" dirty="0"/>
              <a:t> (scatter </a:t>
            </a:r>
            <a:r>
              <a:rPr lang="en-US" sz="2200" b="1" dirty="0" err="1"/>
              <a:t>traveltime</a:t>
            </a:r>
            <a:r>
              <a:rPr lang="en-US" sz="2200" b="1" dirty="0"/>
              <a:t> cars if </a:t>
            </a:r>
            <a:r>
              <a:rPr lang="en-US" sz="2200" b="1" dirty="0" err="1"/>
              <a:t>toocrowded</a:t>
            </a:r>
            <a:r>
              <a:rPr lang="en-US" sz="2200" b="1" dirty="0"/>
              <a:t>) (scatter </a:t>
            </a:r>
            <a:r>
              <a:rPr lang="en-US" sz="2200" b="1" dirty="0" err="1"/>
              <a:t>traveltime</a:t>
            </a:r>
            <a:r>
              <a:rPr lang="en-US" sz="2200" b="1" dirty="0"/>
              <a:t> cars if !</a:t>
            </a:r>
            <a:r>
              <a:rPr lang="en-US" sz="2200" b="1" dirty="0" err="1"/>
              <a:t>toocrowded</a:t>
            </a:r>
            <a:r>
              <a:rPr lang="en-US" sz="2200" b="1" dirty="0"/>
              <a:t>) </a:t>
            </a:r>
          </a:p>
          <a:p>
            <a:pPr marL="0" indent="0">
              <a:buNone/>
            </a:pPr>
            <a:r>
              <a:rPr lang="en-US" sz="2200" b="1" dirty="0" err="1"/>
              <a:t>twoway</a:t>
            </a:r>
            <a:r>
              <a:rPr lang="en-US" sz="2200" b="1" dirty="0"/>
              <a:t> (scatter </a:t>
            </a:r>
            <a:r>
              <a:rPr lang="en-US" sz="2200" b="1" dirty="0" err="1"/>
              <a:t>traveltime</a:t>
            </a:r>
            <a:r>
              <a:rPr lang="en-US" sz="2200" b="1" dirty="0"/>
              <a:t> cars if highway==“Roscoe”) (scatter </a:t>
            </a:r>
            <a:r>
              <a:rPr lang="en-US" sz="2200" b="1" dirty="0" err="1"/>
              <a:t>traveltime</a:t>
            </a:r>
            <a:r>
              <a:rPr lang="en-US" sz="2200" b="1" dirty="0"/>
              <a:t> cars if highway==“Robb”) </a:t>
            </a:r>
          </a:p>
          <a:p>
            <a:pPr marL="0" indent="0">
              <a:buNone/>
            </a:pPr>
            <a:endParaRPr lang="en-US" sz="2200" b="1" dirty="0"/>
          </a:p>
          <a:p>
            <a:pPr marL="0" indent="0">
              <a:buNone/>
            </a:pPr>
            <a:r>
              <a:rPr lang="en-US" sz="2200" dirty="0"/>
              <a:t>Comparing two version of </a:t>
            </a:r>
            <a:r>
              <a:rPr lang="en-US" sz="2200" dirty="0" err="1"/>
              <a:t>traveltime</a:t>
            </a:r>
            <a:r>
              <a:rPr lang="en-US" sz="2200" dirty="0"/>
              <a:t>:</a:t>
            </a:r>
          </a:p>
          <a:p>
            <a:pPr marL="0" indent="0">
              <a:buNone/>
            </a:pPr>
            <a:r>
              <a:rPr lang="en-US" sz="2200" b="1" dirty="0" err="1"/>
              <a:t>twoway</a:t>
            </a:r>
            <a:r>
              <a:rPr lang="en-US" sz="2200" b="1" dirty="0"/>
              <a:t> (scatter </a:t>
            </a:r>
            <a:r>
              <a:rPr lang="en-US" sz="2200" b="1" dirty="0" err="1"/>
              <a:t>traveltime</a:t>
            </a:r>
            <a:r>
              <a:rPr lang="en-US" sz="2200" b="1" dirty="0"/>
              <a:t> cars) (scatter </a:t>
            </a:r>
            <a:r>
              <a:rPr lang="en-US" sz="2200" b="1" dirty="0" err="1"/>
              <a:t>travelsq</a:t>
            </a:r>
            <a:r>
              <a:rPr lang="en-US" sz="2200" b="1" dirty="0"/>
              <a:t> cars) </a:t>
            </a:r>
            <a:endParaRPr lang="en-US" sz="2200" dirty="0"/>
          </a:p>
          <a:p>
            <a:pPr marL="0" indent="0">
              <a:buNone/>
            </a:pPr>
            <a:r>
              <a:rPr lang="en-US" sz="2200" dirty="0"/>
              <a:t>How to save your graphs?  </a:t>
            </a:r>
          </a:p>
          <a:p>
            <a:pPr marL="0" indent="0">
              <a:buNone/>
            </a:pPr>
            <a:r>
              <a:rPr lang="en-US" sz="2200" dirty="0"/>
              <a:t>File– Save As – (I usually do .</a:t>
            </a:r>
            <a:r>
              <a:rPr lang="en-US" sz="2200" dirty="0" err="1"/>
              <a:t>pdf</a:t>
            </a:r>
            <a:r>
              <a:rPr lang="en-US" sz="2200" dirty="0"/>
              <a:t>)</a:t>
            </a:r>
          </a:p>
          <a:p>
            <a:pPr marL="0" indent="0">
              <a:buNone/>
            </a:pPr>
            <a:r>
              <a:rPr lang="en-US" sz="2200" dirty="0"/>
              <a:t>Or: Win users: right click and click Copy and then paste into your word doc. </a:t>
            </a:r>
          </a:p>
          <a:p>
            <a:pPr marL="0" indent="0">
              <a:buNone/>
            </a:pPr>
            <a:endParaRPr lang="en-US" sz="1800" dirty="0"/>
          </a:p>
        </p:txBody>
      </p:sp>
    </p:spTree>
    <p:extLst>
      <p:ext uri="{BB962C8B-B14F-4D97-AF65-F5344CB8AC3E}">
        <p14:creationId xmlns:p14="http://schemas.microsoft.com/office/powerpoint/2010/main" val="15708397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Exercise 3</a:t>
            </a:r>
          </a:p>
        </p:txBody>
      </p:sp>
      <p:sp>
        <p:nvSpPr>
          <p:cNvPr id="3" name="Content Placeholder 2"/>
          <p:cNvSpPr>
            <a:spLocks noGrp="1"/>
          </p:cNvSpPr>
          <p:nvPr>
            <p:ph idx="1"/>
          </p:nvPr>
        </p:nvSpPr>
        <p:spPr/>
        <p:txBody>
          <a:bodyPr/>
          <a:lstStyle/>
          <a:p>
            <a:r>
              <a:rPr lang="en-US" dirty="0"/>
              <a:t>Any questions?</a:t>
            </a:r>
          </a:p>
          <a:p>
            <a:endParaRPr lang="en-US" dirty="0"/>
          </a:p>
          <a:p>
            <a:endParaRPr lang="en-US" dirty="0"/>
          </a:p>
        </p:txBody>
      </p:sp>
      <p:sp>
        <p:nvSpPr>
          <p:cNvPr id="4" name="Speech Bubble: Rectangle with Corners Rounded 3">
            <a:extLst>
              <a:ext uri="{FF2B5EF4-FFF2-40B4-BE49-F238E27FC236}">
                <a16:creationId xmlns:a16="http://schemas.microsoft.com/office/drawing/2014/main" id="{645E3A10-BA51-4459-BA5E-A16E5B7B69CC}"/>
              </a:ext>
            </a:extLst>
          </p:cNvPr>
          <p:cNvSpPr/>
          <p:nvPr/>
        </p:nvSpPr>
        <p:spPr>
          <a:xfrm flipH="1">
            <a:off x="4419600" y="2514600"/>
            <a:ext cx="3894995" cy="325110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Ok  but what I really want to know is .. How can I win the Amazing Analytics Race?</a:t>
            </a:r>
          </a:p>
        </p:txBody>
      </p:sp>
    </p:spTree>
    <p:extLst>
      <p:ext uri="{BB962C8B-B14F-4D97-AF65-F5344CB8AC3E}">
        <p14:creationId xmlns:p14="http://schemas.microsoft.com/office/powerpoint/2010/main" val="225393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086600" cy="1077218"/>
          </a:xfrm>
        </p:spPr>
        <p:txBody>
          <a:bodyPr>
            <a:normAutofit fontScale="90000"/>
          </a:bodyPr>
          <a:lstStyle/>
          <a:p>
            <a:r>
              <a:rPr lang="en-US" dirty="0"/>
              <a:t>How to increase your winning probability </a:t>
            </a:r>
          </a:p>
        </p:txBody>
      </p:sp>
      <p:sp>
        <p:nvSpPr>
          <p:cNvPr id="3" name="Content Placeholder 2"/>
          <p:cNvSpPr>
            <a:spLocks noGrp="1"/>
          </p:cNvSpPr>
          <p:nvPr>
            <p:ph idx="1"/>
          </p:nvPr>
        </p:nvSpPr>
        <p:spPr>
          <a:xfrm>
            <a:off x="457200" y="1828800"/>
            <a:ext cx="8229600" cy="4776860"/>
          </a:xfrm>
        </p:spPr>
        <p:txBody>
          <a:bodyPr>
            <a:normAutofit fontScale="85000" lnSpcReduction="10000"/>
          </a:bodyPr>
          <a:lstStyle/>
          <a:p>
            <a:r>
              <a:rPr lang="en-US" dirty="0"/>
              <a:t>Review all the material tonight with your teammate and decide on how you want to handle roadblocks and other scenarios. The math will be simple but will require creative applications. </a:t>
            </a:r>
          </a:p>
          <a:p>
            <a:r>
              <a:rPr lang="en-US" dirty="0" err="1"/>
              <a:t>Stata</a:t>
            </a:r>
            <a:r>
              <a:rPr lang="en-US" dirty="0"/>
              <a:t> commands: You MUST get familiar with all the commands we did today.</a:t>
            </a:r>
          </a:p>
          <a:p>
            <a:r>
              <a:rPr lang="en-US" dirty="0"/>
              <a:t>When getting your answers checked you can send just one person so one of you can continue working.</a:t>
            </a:r>
          </a:p>
          <a:p>
            <a:r>
              <a:rPr lang="en-US" dirty="0"/>
              <a:t>Tomorrow: you can setup starting from 12:30pm. We will distribute materials for the race at 1pm</a:t>
            </a:r>
          </a:p>
          <a:p>
            <a:r>
              <a:rPr lang="en-US" dirty="0"/>
              <a:t>On to work with your teammate!  (Group exercise)</a:t>
            </a:r>
          </a:p>
          <a:p>
            <a:endParaRPr lang="en-US" dirty="0"/>
          </a:p>
          <a:p>
            <a:endParaRPr lang="en-US" dirty="0"/>
          </a:p>
        </p:txBody>
      </p:sp>
    </p:spTree>
    <p:extLst>
      <p:ext uri="{BB962C8B-B14F-4D97-AF65-F5344CB8AC3E}">
        <p14:creationId xmlns:p14="http://schemas.microsoft.com/office/powerpoint/2010/main" val="32126369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6248EB-FFA1-4678-8961-DAD0A7864A2B}"/>
              </a:ext>
            </a:extLst>
          </p:cNvPr>
          <p:cNvPicPr>
            <a:picLocks noChangeAspect="1"/>
          </p:cNvPicPr>
          <p:nvPr/>
        </p:nvPicPr>
        <p:blipFill rotWithShape="1">
          <a:blip r:embed="rId3"/>
          <a:srcRect t="-3852" b="10382"/>
          <a:stretch/>
        </p:blipFill>
        <p:spPr>
          <a:xfrm>
            <a:off x="0" y="1219200"/>
            <a:ext cx="9144000" cy="4751558"/>
          </a:xfrm>
          <a:prstGeom prst="rect">
            <a:avLst/>
          </a:prstGeom>
        </p:spPr>
      </p:pic>
      <p:sp>
        <p:nvSpPr>
          <p:cNvPr id="2" name="Title 1">
            <a:extLst>
              <a:ext uri="{FF2B5EF4-FFF2-40B4-BE49-F238E27FC236}">
                <a16:creationId xmlns:a16="http://schemas.microsoft.com/office/drawing/2014/main" id="{D098BB93-34C3-4859-8708-7CA2633B71C4}"/>
              </a:ext>
            </a:extLst>
          </p:cNvPr>
          <p:cNvSpPr>
            <a:spLocks noGrp="1"/>
          </p:cNvSpPr>
          <p:nvPr>
            <p:ph type="title"/>
          </p:nvPr>
        </p:nvSpPr>
        <p:spPr/>
        <p:txBody>
          <a:bodyPr/>
          <a:lstStyle/>
          <a:p>
            <a:r>
              <a:rPr lang="en-US" dirty="0"/>
              <a:t>Alumni analytics career talk</a:t>
            </a:r>
          </a:p>
        </p:txBody>
      </p:sp>
      <p:sp>
        <p:nvSpPr>
          <p:cNvPr id="3" name="Content Placeholder 2">
            <a:extLst>
              <a:ext uri="{FF2B5EF4-FFF2-40B4-BE49-F238E27FC236}">
                <a16:creationId xmlns:a16="http://schemas.microsoft.com/office/drawing/2014/main" id="{67F15AB1-8759-4CC6-9AB3-F3CEA0D8E4EF}"/>
              </a:ext>
            </a:extLst>
          </p:cNvPr>
          <p:cNvSpPr>
            <a:spLocks noGrp="1"/>
          </p:cNvSpPr>
          <p:nvPr>
            <p:ph idx="1"/>
          </p:nvPr>
        </p:nvSpPr>
        <p:spPr>
          <a:xfrm>
            <a:off x="457200" y="1828800"/>
            <a:ext cx="8229600" cy="4525963"/>
          </a:xfrm>
        </p:spPr>
        <p:txBody>
          <a:bodyPr/>
          <a:lstStyle/>
          <a:p>
            <a:endParaRPr lang="en-US" dirty="0"/>
          </a:p>
        </p:txBody>
      </p:sp>
      <p:pic>
        <p:nvPicPr>
          <p:cNvPr id="4" name="Picture 3">
            <a:extLst>
              <a:ext uri="{FF2B5EF4-FFF2-40B4-BE49-F238E27FC236}">
                <a16:creationId xmlns:a16="http://schemas.microsoft.com/office/drawing/2014/main" id="{64E6FB62-B8DF-4598-8234-7C7ABFFBC8E6}"/>
              </a:ext>
            </a:extLst>
          </p:cNvPr>
          <p:cNvPicPr>
            <a:picLocks noChangeAspect="1"/>
          </p:cNvPicPr>
          <p:nvPr/>
        </p:nvPicPr>
        <p:blipFill rotWithShape="1">
          <a:blip r:embed="rId4"/>
          <a:srcRect l="38333" t="50000" r="8334" b="18522"/>
          <a:stretch/>
        </p:blipFill>
        <p:spPr>
          <a:xfrm>
            <a:off x="-152400" y="1371600"/>
            <a:ext cx="5791200" cy="1900238"/>
          </a:xfrm>
          <a:prstGeom prst="rect">
            <a:avLst/>
          </a:prstGeom>
        </p:spPr>
      </p:pic>
    </p:spTree>
    <p:extLst>
      <p:ext uri="{BB962C8B-B14F-4D97-AF65-F5344CB8AC3E}">
        <p14:creationId xmlns:p14="http://schemas.microsoft.com/office/powerpoint/2010/main" val="5476907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fontScale="90000"/>
          </a:bodyPr>
          <a:lstStyle/>
          <a:p>
            <a:r>
              <a:rPr lang="en-US" dirty="0"/>
              <a:t>Training done! </a:t>
            </a:r>
            <a:br>
              <a:rPr lang="en-US" dirty="0"/>
            </a:br>
            <a:r>
              <a:rPr lang="en-US" dirty="0"/>
              <a:t>But you can stay to work on the group exercise and talk to us until 4pm.</a:t>
            </a:r>
          </a:p>
        </p:txBody>
      </p:sp>
      <p:pic>
        <p:nvPicPr>
          <p:cNvPr id="4" name="Picture 3" descr="http://prevailingstyle.files.wordpress.com/2012/03/may-the-odds-ever-be-in-your-favor.jpg"/>
          <p:cNvPicPr/>
          <p:nvPr/>
        </p:nvPicPr>
        <p:blipFill>
          <a:blip r:embed="rId2">
            <a:extLst>
              <a:ext uri="{28A0092B-C50C-407E-A947-70E740481C1C}">
                <a14:useLocalDpi xmlns:a14="http://schemas.microsoft.com/office/drawing/2010/main" val="0"/>
              </a:ext>
            </a:extLst>
          </a:blip>
          <a:srcRect/>
          <a:stretch>
            <a:fillRect/>
          </a:stretch>
        </p:blipFill>
        <p:spPr bwMode="auto">
          <a:xfrm>
            <a:off x="2324100" y="3048000"/>
            <a:ext cx="4495800" cy="3379470"/>
          </a:xfrm>
          <a:prstGeom prst="rect">
            <a:avLst/>
          </a:prstGeom>
          <a:noFill/>
          <a:ln>
            <a:noFill/>
          </a:ln>
        </p:spPr>
      </p:pic>
    </p:spTree>
    <p:extLst>
      <p:ext uri="{BB962C8B-B14F-4D97-AF65-F5344CB8AC3E}">
        <p14:creationId xmlns:p14="http://schemas.microsoft.com/office/powerpoint/2010/main" val="33469405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46562</TotalTime>
  <Words>5072</Words>
  <Application>Microsoft Office PowerPoint</Application>
  <PresentationFormat>On-screen Show (4:3)</PresentationFormat>
  <Paragraphs>827</Paragraphs>
  <Slides>96</Slides>
  <Notes>32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96</vt:i4>
      </vt:variant>
    </vt:vector>
  </HeadingPairs>
  <TitlesOfParts>
    <vt:vector size="104" baseType="lpstr">
      <vt:lpstr>Arial</vt:lpstr>
      <vt:lpstr>Arial</vt:lpstr>
      <vt:lpstr>Blackadder ITC</vt:lpstr>
      <vt:lpstr>Bradley Hand ITC</vt:lpstr>
      <vt:lpstr>Calibri</vt:lpstr>
      <vt:lpstr>Cambria Math</vt:lpstr>
      <vt:lpstr>Times New Roman</vt:lpstr>
      <vt:lpstr>Office Theme</vt:lpstr>
      <vt:lpstr>2019 GSPIA Amazing Analytics Race</vt:lpstr>
      <vt:lpstr>9:00am Getting ready: Your To-Do List</vt:lpstr>
      <vt:lpstr>Welcome</vt:lpstr>
      <vt:lpstr>PowerPoint Presentation</vt:lpstr>
      <vt:lpstr>Allegheny County Jail, Pittsburgh, PA</vt:lpstr>
      <vt:lpstr>PowerPoint Presentation</vt:lpstr>
      <vt:lpstr>PowerPoint Presentation</vt:lpstr>
      <vt:lpstr>PowerPoint Presentation</vt:lpstr>
      <vt:lpstr>PowerPoint Presentation</vt:lpstr>
      <vt:lpstr>PowerPoint Presentation</vt:lpstr>
      <vt:lpstr>Punch card = No incentive</vt:lpstr>
      <vt:lpstr>Punch card: 3 visits to get incentive</vt:lpstr>
      <vt:lpstr>Punch card:  5 visits to get incentive</vt:lpstr>
      <vt:lpstr>PowerPoint Presentation</vt:lpstr>
      <vt:lpstr>Effect of incentive so far (ongoing)</vt:lpstr>
      <vt:lpstr>PowerPoint Presentation</vt:lpstr>
      <vt:lpstr>What this workshop is and is NOT</vt:lpstr>
      <vt:lpstr>Schedule and people you will meet today</vt:lpstr>
      <vt:lpstr>And.. what is GSPIA’s  Amazing Analytics Race ?</vt:lpstr>
      <vt:lpstr>Our Amazing Race Community Partner</vt:lpstr>
      <vt:lpstr>How today’s training camp works</vt:lpstr>
      <vt:lpstr>Imagine you are an advisor to the mayor of Pittsburgh</vt:lpstr>
      <vt:lpstr>Breaking down the question into mathematical concepts </vt:lpstr>
      <vt:lpstr>PowerPoint Presentation</vt:lpstr>
      <vt:lpstr>Random variable</vt:lpstr>
      <vt:lpstr>Distribution: what the population looks like </vt:lpstr>
      <vt:lpstr>Distribution: what the population looks like </vt:lpstr>
      <vt:lpstr>Let’s look at the normal distribution  more generally: </vt:lpstr>
      <vt:lpstr>Recall this? 95% confidence interval   </vt:lpstr>
      <vt:lpstr>Let’s look at the normal distribution  more generally: </vt:lpstr>
      <vt:lpstr>Your turn</vt:lpstr>
      <vt:lpstr>Joint probabilities</vt:lpstr>
      <vt:lpstr>SIDEBAR: joint vs conditional probability</vt:lpstr>
      <vt:lpstr>Looking at data in STATA</vt:lpstr>
      <vt:lpstr>Histogram</vt:lpstr>
      <vt:lpstr>PowerPoint Presentation</vt:lpstr>
      <vt:lpstr>PowerPoint Presentation</vt:lpstr>
      <vt:lpstr>PowerPoint Presentation</vt:lpstr>
      <vt:lpstr>Relationship between two random variables correlation between travel time and # of cars</vt:lpstr>
      <vt:lpstr>PowerPoint Presentation</vt:lpstr>
      <vt:lpstr>Regression</vt:lpstr>
      <vt:lpstr>Drawing a linear function</vt:lpstr>
      <vt:lpstr>Linear Functions</vt:lpstr>
      <vt:lpstr>Inverting a linear function</vt:lpstr>
      <vt:lpstr>Inverting a linear function</vt:lpstr>
      <vt:lpstr>Confidence interval in regressions</vt:lpstr>
      <vt:lpstr>P values in regressions</vt:lpstr>
      <vt:lpstr>Contrast: p value when there is no correlation</vt:lpstr>
      <vt:lpstr>PowerPoint Presentation</vt:lpstr>
      <vt:lpstr>Looking at a graph and identifying the linear equation: y=a+bx</vt:lpstr>
      <vt:lpstr>Looking at a graph and identifying the linear equation </vt:lpstr>
      <vt:lpstr>How many additional businesses should be allowed along a busy highway  to maximize citizens satisfaction?   Breaking down the question into mathematical concepts </vt:lpstr>
      <vt:lpstr>PowerPoint Presentation</vt:lpstr>
      <vt:lpstr>PowerPoint Presentation</vt:lpstr>
      <vt:lpstr>PowerPoint Presentation</vt:lpstr>
      <vt:lpstr>Review Exercise 1</vt:lpstr>
      <vt:lpstr>Schedule and people you will meet today</vt:lpstr>
      <vt:lpstr>How many additional businesses should be allowed along a busy highway  to maximize citizens satisfaction?   Breaking down the question into mathematical concepts </vt:lpstr>
      <vt:lpstr>4. Nonlinear function</vt:lpstr>
      <vt:lpstr>PowerPoint Presentation</vt:lpstr>
      <vt:lpstr>PowerPoint Presentation</vt:lpstr>
      <vt:lpstr>Nonlinear functions</vt:lpstr>
      <vt:lpstr>Quadratic function</vt:lpstr>
      <vt:lpstr>Slopes and derivatives</vt:lpstr>
      <vt:lpstr>Slopes and derivatives</vt:lpstr>
      <vt:lpstr>The Recipe for Derivatives</vt:lpstr>
      <vt:lpstr>Other quadratic functions</vt:lpstr>
      <vt:lpstr>Rules for simplifying polynomials </vt:lpstr>
      <vt:lpstr>mxc  in general polynomials </vt:lpstr>
      <vt:lpstr>the power rule:  if  y=mxc , dy/dx= mcxc-1 </vt:lpstr>
      <vt:lpstr>Exponential function</vt:lpstr>
      <vt:lpstr>Logarithmic function</vt:lpstr>
      <vt:lpstr>2x and  exp(x) = 2.72^x Logs and natural logs</vt:lpstr>
      <vt:lpstr>So back to your data:</vt:lpstr>
      <vt:lpstr>PowerPoint Presentation</vt:lpstr>
      <vt:lpstr>PowerPoint Presentation</vt:lpstr>
      <vt:lpstr>First, how do we optimize a function?</vt:lpstr>
      <vt:lpstr>Y is maximized when dY/dX=0</vt:lpstr>
      <vt:lpstr>PowerPoint Presentation</vt:lpstr>
      <vt:lpstr>PowerPoint Presentation</vt:lpstr>
      <vt:lpstr>Imagine you are an advisor to the mayor of Pittsburgh</vt:lpstr>
      <vt:lpstr>Exercise 2</vt:lpstr>
      <vt:lpstr>On to the Race! </vt:lpstr>
      <vt:lpstr>Ok that’s enough excitement…</vt:lpstr>
      <vt:lpstr>Schedule and people you will meet today</vt:lpstr>
      <vt:lpstr>Writing and saving commands in STATA</vt:lpstr>
      <vt:lpstr>Loading and exploring</vt:lpstr>
      <vt:lpstr>Relationship between variables</vt:lpstr>
      <vt:lpstr>Sorting and Viewing Data</vt:lpstr>
      <vt:lpstr>Conditional statements and working with strings  (if, and (&amp;), or (|), ==, != )</vt:lpstr>
      <vt:lpstr>Generating new variables</vt:lpstr>
      <vt:lpstr>Graphing</vt:lpstr>
      <vt:lpstr>Review Exercise 3</vt:lpstr>
      <vt:lpstr>How to increase your winning probability </vt:lpstr>
      <vt:lpstr>Alumni analytics career talk</vt:lpstr>
      <vt:lpstr>Training done!  But you can stay to work on the group exercise and talk to us until 4pm.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Linardi, Sera</dc:creator>
  <cp:lastModifiedBy>Linardi, Sera</cp:lastModifiedBy>
  <cp:revision>809</cp:revision>
  <cp:lastPrinted>2017-08-23T00:36:59Z</cp:lastPrinted>
  <dcterms:created xsi:type="dcterms:W3CDTF">2013-08-20T15:51:19Z</dcterms:created>
  <dcterms:modified xsi:type="dcterms:W3CDTF">2019-08-21T12:41:57Z</dcterms:modified>
</cp:coreProperties>
</file>